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6" r:id="rId4"/>
    <p:sldId id="257" r:id="rId5"/>
    <p:sldId id="282" r:id="rId6"/>
    <p:sldId id="275" r:id="rId7"/>
    <p:sldId id="276" r:id="rId8"/>
    <p:sldId id="279" r:id="rId9"/>
    <p:sldId id="277" r:id="rId10"/>
    <p:sldId id="280" r:id="rId11"/>
    <p:sldId id="281" r:id="rId12"/>
    <p:sldId id="278" r:id="rId13"/>
    <p:sldId id="258" r:id="rId14"/>
    <p:sldId id="283" r:id="rId15"/>
    <p:sldId id="259" r:id="rId16"/>
    <p:sldId id="284" r:id="rId17"/>
    <p:sldId id="285" r:id="rId18"/>
    <p:sldId id="286" r:id="rId19"/>
    <p:sldId id="287" r:id="rId20"/>
    <p:sldId id="288" r:id="rId21"/>
    <p:sldId id="289" r:id="rId22"/>
    <p:sldId id="290" r:id="rId23"/>
    <p:sldId id="291" r:id="rId24"/>
    <p:sldId id="292" r:id="rId25"/>
    <p:sldId id="293" r:id="rId26"/>
    <p:sldId id="260" r:id="rId27"/>
    <p:sldId id="304" r:id="rId28"/>
    <p:sldId id="302" r:id="rId29"/>
    <p:sldId id="294" r:id="rId30"/>
    <p:sldId id="301" r:id="rId31"/>
    <p:sldId id="296" r:id="rId32"/>
    <p:sldId id="299" r:id="rId33"/>
    <p:sldId id="297" r:id="rId34"/>
    <p:sldId id="298" r:id="rId35"/>
    <p:sldId id="300" r:id="rId36"/>
    <p:sldId id="295" r:id="rId37"/>
    <p:sldId id="261" r:id="rId38"/>
    <p:sldId id="314" r:id="rId39"/>
    <p:sldId id="305" r:id="rId40"/>
    <p:sldId id="306" r:id="rId41"/>
    <p:sldId id="307" r:id="rId42"/>
    <p:sldId id="308" r:id="rId43"/>
    <p:sldId id="309" r:id="rId44"/>
    <p:sldId id="310" r:id="rId45"/>
    <p:sldId id="321" r:id="rId46"/>
    <p:sldId id="324" r:id="rId47"/>
    <p:sldId id="322" r:id="rId48"/>
    <p:sldId id="323" r:id="rId49"/>
    <p:sldId id="311" r:id="rId50"/>
    <p:sldId id="313" r:id="rId51"/>
    <p:sldId id="312" r:id="rId52"/>
    <p:sldId id="262" r:id="rId53"/>
    <p:sldId id="315" r:id="rId54"/>
    <p:sldId id="325" r:id="rId55"/>
    <p:sldId id="326" r:id="rId56"/>
    <p:sldId id="263" r:id="rId57"/>
    <p:sldId id="316" r:id="rId58"/>
    <p:sldId id="264" r:id="rId59"/>
    <p:sldId id="328" r:id="rId60"/>
    <p:sldId id="330" r:id="rId61"/>
    <p:sldId id="329" r:id="rId62"/>
    <p:sldId id="265" r:id="rId63"/>
    <p:sldId id="268" r:id="rId64"/>
    <p:sldId id="317" r:id="rId65"/>
    <p:sldId id="331" r:id="rId66"/>
    <p:sldId id="269" r:id="rId67"/>
    <p:sldId id="318" r:id="rId68"/>
    <p:sldId id="332" r:id="rId69"/>
    <p:sldId id="333" r:id="rId70"/>
    <p:sldId id="270" r:id="rId71"/>
    <p:sldId id="335" r:id="rId72"/>
    <p:sldId id="334" r:id="rId73"/>
    <p:sldId id="271" r:id="rId74"/>
    <p:sldId id="320" r:id="rId75"/>
    <p:sldId id="336" r:id="rId76"/>
    <p:sldId id="337" r:id="rId77"/>
    <p:sldId id="272" r:id="rId78"/>
    <p:sldId id="273" r:id="rId7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6" d="100"/>
          <a:sy n="46" d="100"/>
        </p:scale>
        <p:origin x="78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ru-R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E27EB3FD-4FE8-40B6-8831-2D0AC60B1568}" type="datetimeFigureOut">
              <a:rPr lang="ru-RU" smtClean="0"/>
              <a:t>27.11.2014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EFB7660-CA31-439B-9DF8-4584B4B26640}" type="slidenum">
              <a:rPr lang="ru-RU" smtClean="0"/>
              <a:t>‹#›</a:t>
            </a:fld>
            <a:endParaRPr lang="ru-RU"/>
          </a:p>
        </p:txBody>
      </p:sp>
    </p:spTree>
    <p:extLst>
      <p:ext uri="{BB962C8B-B14F-4D97-AF65-F5344CB8AC3E}">
        <p14:creationId xmlns:p14="http://schemas.microsoft.com/office/powerpoint/2010/main" val="73614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E27EB3FD-4FE8-40B6-8831-2D0AC60B1568}" type="datetimeFigureOut">
              <a:rPr lang="ru-RU" smtClean="0"/>
              <a:t>27.11.2014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EFB7660-CA31-439B-9DF8-4584B4B26640}" type="slidenum">
              <a:rPr lang="ru-RU" smtClean="0"/>
              <a:t>‹#›</a:t>
            </a:fld>
            <a:endParaRPr lang="ru-RU"/>
          </a:p>
        </p:txBody>
      </p:sp>
    </p:spTree>
    <p:extLst>
      <p:ext uri="{BB962C8B-B14F-4D97-AF65-F5344CB8AC3E}">
        <p14:creationId xmlns:p14="http://schemas.microsoft.com/office/powerpoint/2010/main" val="1676915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E27EB3FD-4FE8-40B6-8831-2D0AC60B1568}" type="datetimeFigureOut">
              <a:rPr lang="ru-RU" smtClean="0"/>
              <a:t>27.11.2014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EFB7660-CA31-439B-9DF8-4584B4B26640}" type="slidenum">
              <a:rPr lang="ru-RU" smtClean="0"/>
              <a:t>‹#›</a:t>
            </a:fld>
            <a:endParaRPr lang="ru-RU"/>
          </a:p>
        </p:txBody>
      </p:sp>
    </p:spTree>
    <p:extLst>
      <p:ext uri="{BB962C8B-B14F-4D97-AF65-F5344CB8AC3E}">
        <p14:creationId xmlns:p14="http://schemas.microsoft.com/office/powerpoint/2010/main" val="2511936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E27EB3FD-4FE8-40B6-8831-2D0AC60B1568}" type="datetimeFigureOut">
              <a:rPr lang="ru-RU" smtClean="0"/>
              <a:t>27.11.2014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EFB7660-CA31-439B-9DF8-4584B4B26640}" type="slidenum">
              <a:rPr lang="ru-RU" smtClean="0"/>
              <a:t>‹#›</a:t>
            </a:fld>
            <a:endParaRPr lang="ru-RU"/>
          </a:p>
        </p:txBody>
      </p:sp>
    </p:spTree>
    <p:extLst>
      <p:ext uri="{BB962C8B-B14F-4D97-AF65-F5344CB8AC3E}">
        <p14:creationId xmlns:p14="http://schemas.microsoft.com/office/powerpoint/2010/main" val="971547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ru-R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7EB3FD-4FE8-40B6-8831-2D0AC60B1568}" type="datetimeFigureOut">
              <a:rPr lang="ru-RU" smtClean="0"/>
              <a:t>27.11.2014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EFB7660-CA31-439B-9DF8-4584B4B26640}" type="slidenum">
              <a:rPr lang="ru-RU" smtClean="0"/>
              <a:t>‹#›</a:t>
            </a:fld>
            <a:endParaRPr lang="ru-RU"/>
          </a:p>
        </p:txBody>
      </p:sp>
    </p:spTree>
    <p:extLst>
      <p:ext uri="{BB962C8B-B14F-4D97-AF65-F5344CB8AC3E}">
        <p14:creationId xmlns:p14="http://schemas.microsoft.com/office/powerpoint/2010/main" val="1076266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fld id="{E27EB3FD-4FE8-40B6-8831-2D0AC60B1568}" type="datetimeFigureOut">
              <a:rPr lang="ru-RU" smtClean="0"/>
              <a:t>27.11.2014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EFB7660-CA31-439B-9DF8-4584B4B26640}" type="slidenum">
              <a:rPr lang="ru-RU" smtClean="0"/>
              <a:t>‹#›</a:t>
            </a:fld>
            <a:endParaRPr lang="ru-RU"/>
          </a:p>
        </p:txBody>
      </p:sp>
    </p:spTree>
    <p:extLst>
      <p:ext uri="{BB962C8B-B14F-4D97-AF65-F5344CB8AC3E}">
        <p14:creationId xmlns:p14="http://schemas.microsoft.com/office/powerpoint/2010/main" val="1905987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ru-R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E27EB3FD-4FE8-40B6-8831-2D0AC60B1568}" type="datetimeFigureOut">
              <a:rPr lang="ru-RU" smtClean="0"/>
              <a:t>27.11.2014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EFB7660-CA31-439B-9DF8-4584B4B26640}" type="slidenum">
              <a:rPr lang="ru-RU" smtClean="0"/>
              <a:t>‹#›</a:t>
            </a:fld>
            <a:endParaRPr lang="ru-RU"/>
          </a:p>
        </p:txBody>
      </p:sp>
    </p:spTree>
    <p:extLst>
      <p:ext uri="{BB962C8B-B14F-4D97-AF65-F5344CB8AC3E}">
        <p14:creationId xmlns:p14="http://schemas.microsoft.com/office/powerpoint/2010/main" val="847016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fld id="{E27EB3FD-4FE8-40B6-8831-2D0AC60B1568}" type="datetimeFigureOut">
              <a:rPr lang="ru-RU" smtClean="0"/>
              <a:t>27.11.2014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EFB7660-CA31-439B-9DF8-4584B4B26640}" type="slidenum">
              <a:rPr lang="ru-RU" smtClean="0"/>
              <a:t>‹#›</a:t>
            </a:fld>
            <a:endParaRPr lang="ru-RU"/>
          </a:p>
        </p:txBody>
      </p:sp>
    </p:spTree>
    <p:extLst>
      <p:ext uri="{BB962C8B-B14F-4D97-AF65-F5344CB8AC3E}">
        <p14:creationId xmlns:p14="http://schemas.microsoft.com/office/powerpoint/2010/main" val="4093130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EB3FD-4FE8-40B6-8831-2D0AC60B1568}" type="datetimeFigureOut">
              <a:rPr lang="ru-RU" smtClean="0"/>
              <a:t>27.11.2014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EFB7660-CA31-439B-9DF8-4584B4B26640}" type="slidenum">
              <a:rPr lang="ru-RU" smtClean="0"/>
              <a:t>‹#›</a:t>
            </a:fld>
            <a:endParaRPr lang="ru-RU"/>
          </a:p>
        </p:txBody>
      </p:sp>
    </p:spTree>
    <p:extLst>
      <p:ext uri="{BB962C8B-B14F-4D97-AF65-F5344CB8AC3E}">
        <p14:creationId xmlns:p14="http://schemas.microsoft.com/office/powerpoint/2010/main" val="193495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u-R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7EB3FD-4FE8-40B6-8831-2D0AC60B1568}" type="datetimeFigureOut">
              <a:rPr lang="ru-RU" smtClean="0"/>
              <a:t>27.11.2014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EFB7660-CA31-439B-9DF8-4584B4B26640}" type="slidenum">
              <a:rPr lang="ru-RU" smtClean="0"/>
              <a:t>‹#›</a:t>
            </a:fld>
            <a:endParaRPr lang="ru-RU"/>
          </a:p>
        </p:txBody>
      </p:sp>
    </p:spTree>
    <p:extLst>
      <p:ext uri="{BB962C8B-B14F-4D97-AF65-F5344CB8AC3E}">
        <p14:creationId xmlns:p14="http://schemas.microsoft.com/office/powerpoint/2010/main" val="3870453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u-R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7EB3FD-4FE8-40B6-8831-2D0AC60B1568}" type="datetimeFigureOut">
              <a:rPr lang="ru-RU" smtClean="0"/>
              <a:t>27.11.2014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EFB7660-CA31-439B-9DF8-4584B4B26640}" type="slidenum">
              <a:rPr lang="ru-RU" smtClean="0"/>
              <a:t>‹#›</a:t>
            </a:fld>
            <a:endParaRPr lang="ru-RU"/>
          </a:p>
        </p:txBody>
      </p:sp>
    </p:spTree>
    <p:extLst>
      <p:ext uri="{BB962C8B-B14F-4D97-AF65-F5344CB8AC3E}">
        <p14:creationId xmlns:p14="http://schemas.microsoft.com/office/powerpoint/2010/main" val="2255070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EB3FD-4FE8-40B6-8831-2D0AC60B1568}" type="datetimeFigureOut">
              <a:rPr lang="ru-RU" smtClean="0"/>
              <a:t>27.11.2014</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FB7660-CA31-439B-9DF8-4584B4B26640}" type="slidenum">
              <a:rPr lang="ru-RU" smtClean="0"/>
              <a:t>‹#›</a:t>
            </a:fld>
            <a:endParaRPr lang="ru-RU"/>
          </a:p>
        </p:txBody>
      </p:sp>
    </p:spTree>
    <p:extLst>
      <p:ext uri="{BB962C8B-B14F-4D97-AF65-F5344CB8AC3E}">
        <p14:creationId xmlns:p14="http://schemas.microsoft.com/office/powerpoint/2010/main" val="3828827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dotCSS</a:t>
            </a:r>
            <a:endParaRPr lang="ru-RU" dirty="0"/>
          </a:p>
        </p:txBody>
      </p:sp>
      <p:sp>
        <p:nvSpPr>
          <p:cNvPr id="3" name="Subtitle 2"/>
          <p:cNvSpPr>
            <a:spLocks noGrp="1"/>
          </p:cNvSpPr>
          <p:nvPr>
            <p:ph type="subTitle" idx="1"/>
          </p:nvPr>
        </p:nvSpPr>
        <p:spPr/>
        <p:txBody>
          <a:bodyPr/>
          <a:lstStyle/>
          <a:p>
            <a:r>
              <a:rPr lang="en-US" dirty="0" smtClean="0"/>
              <a:t>14</a:t>
            </a:r>
            <a:r>
              <a:rPr lang="en-US" baseline="30000" dirty="0" smtClean="0"/>
              <a:t>th</a:t>
            </a:r>
            <a:r>
              <a:rPr lang="en-US" dirty="0" smtClean="0"/>
              <a:t> of November, 2014</a:t>
            </a:r>
            <a:endParaRPr lang="ru-RU" dirty="0"/>
          </a:p>
        </p:txBody>
      </p:sp>
    </p:spTree>
    <p:extLst>
      <p:ext uri="{BB962C8B-B14F-4D97-AF65-F5344CB8AC3E}">
        <p14:creationId xmlns:p14="http://schemas.microsoft.com/office/powerpoint/2010/main" val="964077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86" y="386366"/>
            <a:ext cx="11718775" cy="6040192"/>
          </a:xfrm>
          <a:prstGeom prst="rect">
            <a:avLst/>
          </a:prstGeom>
        </p:spPr>
      </p:pic>
    </p:spTree>
    <p:extLst>
      <p:ext uri="{BB962C8B-B14F-4D97-AF65-F5344CB8AC3E}">
        <p14:creationId xmlns:p14="http://schemas.microsoft.com/office/powerpoint/2010/main" val="75065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7150"/>
            <a:ext cx="12020550" cy="6743700"/>
          </a:xfrm>
          <a:prstGeom prst="rect">
            <a:avLst/>
          </a:prstGeom>
        </p:spPr>
      </p:pic>
    </p:spTree>
    <p:extLst>
      <p:ext uri="{BB962C8B-B14F-4D97-AF65-F5344CB8AC3E}">
        <p14:creationId xmlns:p14="http://schemas.microsoft.com/office/powerpoint/2010/main" val="3619306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55" y="0"/>
            <a:ext cx="10820512" cy="6761407"/>
          </a:xfrm>
          <a:prstGeom prst="rect">
            <a:avLst/>
          </a:prstGeom>
        </p:spPr>
      </p:pic>
    </p:spTree>
    <p:extLst>
      <p:ext uri="{BB962C8B-B14F-4D97-AF65-F5344CB8AC3E}">
        <p14:creationId xmlns:p14="http://schemas.microsoft.com/office/powerpoint/2010/main" val="1617505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t>
            </a:r>
            <a:endParaRPr lang="ru-RU" dirty="0"/>
          </a:p>
        </p:txBody>
      </p:sp>
      <p:sp>
        <p:nvSpPr>
          <p:cNvPr id="3" name="Subtitle 2"/>
          <p:cNvSpPr>
            <a:spLocks noGrp="1"/>
          </p:cNvSpPr>
          <p:nvPr>
            <p:ph type="subTitle" idx="1"/>
          </p:nvPr>
        </p:nvSpPr>
        <p:spPr/>
        <p:txBody>
          <a:bodyPr/>
          <a:lstStyle/>
          <a:p>
            <a:r>
              <a:rPr lang="ru-RU" dirty="0"/>
              <a:t>2.1.2 </a:t>
            </a:r>
            <a:r>
              <a:rPr lang="en-US" dirty="0" err="1" smtClean="0"/>
              <a:t>Kaelig</a:t>
            </a:r>
            <a:r>
              <a:rPr lang="en-US" dirty="0" smtClean="0"/>
              <a:t> </a:t>
            </a:r>
            <a:r>
              <a:rPr lang="en-US" dirty="0" err="1"/>
              <a:t>Deloumeau-Prigent</a:t>
            </a:r>
            <a:r>
              <a:rPr lang="en-US" dirty="0"/>
              <a:t> </a:t>
            </a:r>
            <a:endParaRPr lang="ru-RU" dirty="0" smtClean="0"/>
          </a:p>
          <a:p>
            <a:r>
              <a:rPr lang="en-US" dirty="0" smtClean="0"/>
              <a:t>Author</a:t>
            </a:r>
            <a:r>
              <a:rPr lang="en-US" dirty="0"/>
              <a:t> and Front-end Developer at FT Labs</a:t>
            </a:r>
            <a:endParaRPr lang="ru-RU" dirty="0"/>
          </a:p>
        </p:txBody>
      </p:sp>
    </p:spTree>
    <p:extLst>
      <p:ext uri="{BB962C8B-B14F-4D97-AF65-F5344CB8AC3E}">
        <p14:creationId xmlns:p14="http://schemas.microsoft.com/office/powerpoint/2010/main" val="3319196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65219"/>
          </a:xfrm>
        </p:spPr>
        <p:txBody>
          <a:bodyPr>
            <a:normAutofit/>
          </a:bodyPr>
          <a:lstStyle/>
          <a:p>
            <a:r>
              <a:rPr lang="en-US" sz="3000" dirty="0" smtClean="0"/>
              <a:t>Hugo </a:t>
            </a:r>
            <a:r>
              <a:rPr lang="en-US" sz="3000" dirty="0" err="1" smtClean="0"/>
              <a:t>Agbonon</a:t>
            </a:r>
            <a:r>
              <a:rPr lang="en-US" sz="3000" dirty="0" smtClean="0"/>
              <a:t>: </a:t>
            </a:r>
            <a:br>
              <a:rPr lang="en-US" sz="3000" dirty="0" smtClean="0"/>
            </a:br>
            <a:r>
              <a:rPr lang="en-US" sz="3000" i="1" dirty="0" err="1" smtClean="0"/>
              <a:t>Kaelig</a:t>
            </a:r>
            <a:r>
              <a:rPr lang="en-US" sz="3000" i="1" dirty="0" smtClean="0"/>
              <a:t> </a:t>
            </a:r>
            <a:r>
              <a:rPr lang="en-US" sz="3000" i="1" dirty="0" err="1" smtClean="0"/>
              <a:t>Deloumeau-Prigent</a:t>
            </a:r>
            <a:r>
              <a:rPr lang="en-US" sz="3000" i="1" dirty="0" smtClean="0"/>
              <a:t> talked about his work at </a:t>
            </a:r>
            <a:r>
              <a:rPr lang="en-US" sz="3000" b="1" i="1" dirty="0" smtClean="0"/>
              <a:t>The Guardian </a:t>
            </a:r>
            <a:r>
              <a:rPr lang="en-US" sz="3000" i="1" dirty="0" smtClean="0"/>
              <a:t>to bridge the </a:t>
            </a:r>
            <a:r>
              <a:rPr lang="en-US" sz="3000" b="1" i="1" dirty="0" smtClean="0"/>
              <a:t>gap between developers and designers</a:t>
            </a:r>
            <a:r>
              <a:rPr lang="en-US" sz="3000" i="1" dirty="0" smtClean="0"/>
              <a:t>. </a:t>
            </a:r>
            <a:r>
              <a:rPr lang="en-US" sz="3000" b="1" i="1" dirty="0" smtClean="0"/>
              <a:t>Sass</a:t>
            </a:r>
            <a:r>
              <a:rPr lang="en-US" sz="3000" i="1" dirty="0" smtClean="0"/>
              <a:t>, and especially </a:t>
            </a:r>
            <a:r>
              <a:rPr lang="en-US" sz="3000" b="1" i="1" dirty="0" smtClean="0"/>
              <a:t>clearly named variables</a:t>
            </a:r>
            <a:r>
              <a:rPr lang="en-US" sz="3000" i="1" dirty="0" smtClean="0"/>
              <a:t>, allow better understanding for both developers and designers of how front-end elements are thought and standardized throughout the project. His idea was to </a:t>
            </a:r>
            <a:r>
              <a:rPr lang="en-US" sz="3000" b="1" i="1" dirty="0" smtClean="0"/>
              <a:t>put the design at the center </a:t>
            </a:r>
            <a:r>
              <a:rPr lang="en-US" sz="3000" i="1" dirty="0" smtClean="0"/>
              <a:t>of the project.</a:t>
            </a:r>
          </a:p>
        </p:txBody>
      </p:sp>
    </p:spTree>
    <p:extLst>
      <p:ext uri="{BB962C8B-B14F-4D97-AF65-F5344CB8AC3E}">
        <p14:creationId xmlns:p14="http://schemas.microsoft.com/office/powerpoint/2010/main" val="320755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Ten Principles for Effective Front-end Development </a:t>
            </a:r>
            <a:br>
              <a:rPr lang="en-US" dirty="0"/>
            </a:br>
            <a:endParaRPr lang="ru-RU" dirty="0"/>
          </a:p>
        </p:txBody>
      </p:sp>
      <p:sp>
        <p:nvSpPr>
          <p:cNvPr id="3" name="Subtitle 2"/>
          <p:cNvSpPr>
            <a:spLocks noGrp="1"/>
          </p:cNvSpPr>
          <p:nvPr>
            <p:ph type="subTitle" idx="1"/>
          </p:nvPr>
        </p:nvSpPr>
        <p:spPr/>
        <p:txBody>
          <a:bodyPr/>
          <a:lstStyle/>
          <a:p>
            <a:r>
              <a:rPr lang="en-US" dirty="0"/>
              <a:t>2.1.3 - Harry Roberts </a:t>
            </a:r>
            <a:endParaRPr lang="en-US" dirty="0" smtClean="0"/>
          </a:p>
          <a:p>
            <a:r>
              <a:rPr lang="en-US" dirty="0" smtClean="0"/>
              <a:t>Creator </a:t>
            </a:r>
            <a:r>
              <a:rPr lang="en-US" dirty="0"/>
              <a:t>of inuit.css Author of CSS guidelines</a:t>
            </a:r>
            <a:endParaRPr lang="ru-RU" dirty="0"/>
          </a:p>
        </p:txBody>
      </p:sp>
    </p:spTree>
    <p:extLst>
      <p:ext uri="{BB962C8B-B14F-4D97-AF65-F5344CB8AC3E}">
        <p14:creationId xmlns:p14="http://schemas.microsoft.com/office/powerpoint/2010/main" val="1168907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045" y="690180"/>
            <a:ext cx="9735909" cy="5477639"/>
          </a:xfrm>
          <a:prstGeom prst="rect">
            <a:avLst/>
          </a:prstGeom>
        </p:spPr>
      </p:pic>
    </p:spTree>
    <p:extLst>
      <p:ext uri="{BB962C8B-B14F-4D97-AF65-F5344CB8AC3E}">
        <p14:creationId xmlns:p14="http://schemas.microsoft.com/office/powerpoint/2010/main" val="2925500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6624" y="717349"/>
            <a:ext cx="9678751" cy="5449060"/>
          </a:xfrm>
          <a:prstGeom prst="rect">
            <a:avLst/>
          </a:prstGeom>
        </p:spPr>
      </p:pic>
    </p:spTree>
    <p:extLst>
      <p:ext uri="{BB962C8B-B14F-4D97-AF65-F5344CB8AC3E}">
        <p14:creationId xmlns:p14="http://schemas.microsoft.com/office/powerpoint/2010/main" val="33208817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572" y="704470"/>
            <a:ext cx="9716856" cy="5449060"/>
          </a:xfrm>
          <a:prstGeom prst="rect">
            <a:avLst/>
          </a:prstGeom>
        </p:spPr>
      </p:pic>
    </p:spTree>
    <p:extLst>
      <p:ext uri="{BB962C8B-B14F-4D97-AF65-F5344CB8AC3E}">
        <p14:creationId xmlns:p14="http://schemas.microsoft.com/office/powerpoint/2010/main" val="878016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335" y="713996"/>
            <a:ext cx="9707330" cy="5430008"/>
          </a:xfrm>
          <a:prstGeom prst="rect">
            <a:avLst/>
          </a:prstGeom>
        </p:spPr>
      </p:pic>
    </p:spTree>
    <p:extLst>
      <p:ext uri="{BB962C8B-B14F-4D97-AF65-F5344CB8AC3E}">
        <p14:creationId xmlns:p14="http://schemas.microsoft.com/office/powerpoint/2010/main" val="470979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8 Talks (18min)</a:t>
            </a:r>
            <a:br>
              <a:rPr lang="en-US" dirty="0" smtClean="0"/>
            </a:br>
            <a:r>
              <a:rPr lang="en-US" dirty="0" smtClean="0"/>
              <a:t>5 Lightning Talks (5min)</a:t>
            </a:r>
            <a:endParaRPr lang="ru-RU" dirty="0"/>
          </a:p>
        </p:txBody>
      </p:sp>
      <p:sp>
        <p:nvSpPr>
          <p:cNvPr id="3" name="Subtitle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1834326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335" y="713996"/>
            <a:ext cx="9707330" cy="5430008"/>
          </a:xfrm>
          <a:prstGeom prst="rect">
            <a:avLst/>
          </a:prstGeom>
        </p:spPr>
      </p:pic>
    </p:spTree>
    <p:extLst>
      <p:ext uri="{BB962C8B-B14F-4D97-AF65-F5344CB8AC3E}">
        <p14:creationId xmlns:p14="http://schemas.microsoft.com/office/powerpoint/2010/main" val="24580944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6624" y="704470"/>
            <a:ext cx="9678751" cy="5449060"/>
          </a:xfrm>
          <a:prstGeom prst="rect">
            <a:avLst/>
          </a:prstGeom>
        </p:spPr>
      </p:pic>
    </p:spTree>
    <p:extLst>
      <p:ext uri="{BB962C8B-B14F-4D97-AF65-F5344CB8AC3E}">
        <p14:creationId xmlns:p14="http://schemas.microsoft.com/office/powerpoint/2010/main" val="1979159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098" y="704470"/>
            <a:ext cx="9697803" cy="5449060"/>
          </a:xfrm>
          <a:prstGeom prst="rect">
            <a:avLst/>
          </a:prstGeom>
        </p:spPr>
      </p:pic>
    </p:spTree>
    <p:extLst>
      <p:ext uri="{BB962C8B-B14F-4D97-AF65-F5344CB8AC3E}">
        <p14:creationId xmlns:p14="http://schemas.microsoft.com/office/powerpoint/2010/main" val="29407173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098" y="709233"/>
            <a:ext cx="9697803" cy="5439534"/>
          </a:xfrm>
          <a:prstGeom prst="rect">
            <a:avLst/>
          </a:prstGeom>
        </p:spPr>
      </p:pic>
    </p:spTree>
    <p:extLst>
      <p:ext uri="{BB962C8B-B14F-4D97-AF65-F5344CB8AC3E}">
        <p14:creationId xmlns:p14="http://schemas.microsoft.com/office/powerpoint/2010/main" val="25432789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6624" y="718759"/>
            <a:ext cx="9678751" cy="5420481"/>
          </a:xfrm>
          <a:prstGeom prst="rect">
            <a:avLst/>
          </a:prstGeom>
        </p:spPr>
      </p:pic>
    </p:spTree>
    <p:extLst>
      <p:ext uri="{BB962C8B-B14F-4D97-AF65-F5344CB8AC3E}">
        <p14:creationId xmlns:p14="http://schemas.microsoft.com/office/powerpoint/2010/main" val="34472725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388" y="723522"/>
            <a:ext cx="9669224" cy="5410955"/>
          </a:xfrm>
          <a:prstGeom prst="rect">
            <a:avLst/>
          </a:prstGeom>
        </p:spPr>
      </p:pic>
    </p:spTree>
    <p:extLst>
      <p:ext uri="{BB962C8B-B14F-4D97-AF65-F5344CB8AC3E}">
        <p14:creationId xmlns:p14="http://schemas.microsoft.com/office/powerpoint/2010/main" val="27266909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Keep Calm </a:t>
            </a:r>
            <a:r>
              <a:rPr lang="en-US" dirty="0" smtClean="0"/>
              <a:t/>
            </a:r>
            <a:br>
              <a:rPr lang="en-US" dirty="0" smtClean="0"/>
            </a:br>
            <a:r>
              <a:rPr lang="en-US" dirty="0" smtClean="0"/>
              <a:t>And </a:t>
            </a:r>
            <a:br>
              <a:rPr lang="en-US" dirty="0" smtClean="0"/>
            </a:br>
            <a:r>
              <a:rPr lang="en-US" dirty="0" smtClean="0"/>
              <a:t>Write </a:t>
            </a:r>
            <a:r>
              <a:rPr lang="en-US" dirty="0"/>
              <a:t>Sass</a:t>
            </a:r>
            <a:endParaRPr lang="ru-RU" dirty="0"/>
          </a:p>
        </p:txBody>
      </p:sp>
      <p:sp>
        <p:nvSpPr>
          <p:cNvPr id="3" name="Subtitle 2"/>
          <p:cNvSpPr>
            <a:spLocks noGrp="1"/>
          </p:cNvSpPr>
          <p:nvPr>
            <p:ph type="subTitle" idx="1"/>
          </p:nvPr>
        </p:nvSpPr>
        <p:spPr/>
        <p:txBody>
          <a:bodyPr/>
          <a:lstStyle/>
          <a:p>
            <a:r>
              <a:rPr lang="en-US" dirty="0" smtClean="0"/>
              <a:t>2.1.4 - Hugo </a:t>
            </a:r>
            <a:r>
              <a:rPr lang="en-US" dirty="0" err="1" smtClean="0"/>
              <a:t>Giraudel</a:t>
            </a:r>
            <a:endParaRPr lang="en-US" dirty="0"/>
          </a:p>
          <a:p>
            <a:r>
              <a:rPr lang="en-US" dirty="0" smtClean="0"/>
              <a:t>Maintainer of </a:t>
            </a:r>
            <a:r>
              <a:rPr lang="en-US" dirty="0" err="1" smtClean="0"/>
              <a:t>SassDoc</a:t>
            </a:r>
            <a:r>
              <a:rPr lang="en-US" dirty="0" smtClean="0"/>
              <a:t> Sass Writing Machine</a:t>
            </a:r>
            <a:endParaRPr lang="ru-RU" dirty="0"/>
          </a:p>
        </p:txBody>
      </p:sp>
    </p:spTree>
    <p:extLst>
      <p:ext uri="{BB962C8B-B14F-4D97-AF65-F5344CB8AC3E}">
        <p14:creationId xmlns:p14="http://schemas.microsoft.com/office/powerpoint/2010/main" val="32850141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65219"/>
          </a:xfrm>
        </p:spPr>
        <p:txBody>
          <a:bodyPr>
            <a:normAutofit/>
          </a:bodyPr>
          <a:lstStyle/>
          <a:p>
            <a:r>
              <a:rPr lang="en-US" sz="3000" dirty="0" smtClean="0"/>
              <a:t>Hugo </a:t>
            </a:r>
            <a:r>
              <a:rPr lang="en-US" sz="3000" dirty="0" err="1" smtClean="0"/>
              <a:t>Agbonon</a:t>
            </a:r>
            <a:r>
              <a:rPr lang="en-US" sz="3000" dirty="0" smtClean="0"/>
              <a:t>: </a:t>
            </a:r>
            <a:br>
              <a:rPr lang="en-US" sz="3000" dirty="0" smtClean="0"/>
            </a:br>
            <a:r>
              <a:rPr lang="en-US" sz="3000" dirty="0" smtClean="0"/>
              <a:t/>
            </a:r>
            <a:br>
              <a:rPr lang="en-US" sz="3000" dirty="0" smtClean="0"/>
            </a:br>
            <a:r>
              <a:rPr lang="en-US" sz="3000" i="1" dirty="0" smtClean="0"/>
              <a:t>Hugo </a:t>
            </a:r>
            <a:r>
              <a:rPr lang="en-US" sz="3000" i="1" dirty="0" err="1" smtClean="0"/>
              <a:t>Giraudel</a:t>
            </a:r>
            <a:r>
              <a:rPr lang="en-US" sz="3000" i="1" dirty="0" smtClean="0"/>
              <a:t> presented principles to work with Sass:</a:t>
            </a:r>
            <a:br>
              <a:rPr lang="en-US" sz="3000" i="1" dirty="0" smtClean="0"/>
            </a:br>
            <a:r>
              <a:rPr lang="en-US" sz="3000" b="1" i="1" dirty="0" smtClean="0"/>
              <a:t>KYSS - Keep Your Sass Simple(, Smart &amp; Straightforward)</a:t>
            </a:r>
            <a:r>
              <a:rPr lang="en-US" sz="3000" i="1" dirty="0" smtClean="0"/>
              <a:t>, extending </a:t>
            </a:r>
            <a:r>
              <a:rPr lang="en-US" sz="3000" b="1" i="1" dirty="0" smtClean="0"/>
              <a:t>KISS Sass </a:t>
            </a:r>
            <a:r>
              <a:rPr lang="en-US" sz="3000" i="1" dirty="0" smtClean="0"/>
              <a:t>- it's not all bright an shiny</a:t>
            </a:r>
            <a:br>
              <a:rPr lang="en-US" sz="3000" i="1" dirty="0" smtClean="0"/>
            </a:br>
            <a:r>
              <a:rPr lang="en-US" sz="3000" b="1" i="1" dirty="0" smtClean="0"/>
              <a:t>Don't do everything in Sass</a:t>
            </a:r>
            <a:r>
              <a:rPr lang="en-US" sz="3000" i="1" dirty="0" smtClean="0"/>
              <a:t/>
            </a:r>
            <a:br>
              <a:rPr lang="en-US" sz="3000" i="1" dirty="0" smtClean="0"/>
            </a:br>
            <a:r>
              <a:rPr lang="en-US" sz="3000" i="1" dirty="0" smtClean="0"/>
              <a:t>Stick to </a:t>
            </a:r>
            <a:r>
              <a:rPr lang="en-US" sz="3000" b="1" i="1" dirty="0" smtClean="0"/>
              <a:t>http://cssguidelin.es</a:t>
            </a:r>
            <a:r>
              <a:rPr lang="en-US" sz="3000" i="1" dirty="0" smtClean="0"/>
              <a:t>, use </a:t>
            </a:r>
            <a:r>
              <a:rPr lang="en-US" sz="3000" b="1" i="1" dirty="0" err="1" smtClean="0"/>
              <a:t>scss</a:t>
            </a:r>
            <a:r>
              <a:rPr lang="en-US" sz="3000" b="1" i="1" dirty="0" smtClean="0"/>
              <a:t>-lint</a:t>
            </a:r>
            <a:r>
              <a:rPr lang="en-US" sz="3000" i="1" dirty="0" smtClean="0"/>
              <a:t>, </a:t>
            </a:r>
            <a:r>
              <a:rPr lang="en-US" sz="3000" b="1" i="1" dirty="0" err="1" smtClean="0"/>
              <a:t>px</a:t>
            </a:r>
            <a:r>
              <a:rPr lang="en-US" sz="3000" b="1" i="1" dirty="0" smtClean="0"/>
              <a:t>-to-rem</a:t>
            </a:r>
            <a:r>
              <a:rPr lang="en-US" sz="3000" i="1" dirty="0" smtClean="0"/>
              <a:t>, </a:t>
            </a:r>
            <a:r>
              <a:rPr lang="en-US" sz="3000" b="1" i="1" dirty="0" err="1" smtClean="0"/>
              <a:t>autoprefixer</a:t>
            </a:r>
            <a:r>
              <a:rPr lang="en-US" sz="3000" i="1" dirty="0" smtClean="0"/>
              <a:t/>
            </a:r>
            <a:br>
              <a:rPr lang="en-US" sz="3000" i="1" dirty="0" smtClean="0"/>
            </a:br>
            <a:r>
              <a:rPr lang="en-US" sz="3000" b="1" i="1" dirty="0" smtClean="0"/>
              <a:t>Clean unused code</a:t>
            </a:r>
            <a:r>
              <a:rPr lang="en-US" sz="3000" i="1" dirty="0" smtClean="0"/>
              <a:t/>
            </a:r>
            <a:br>
              <a:rPr lang="en-US" sz="3000" i="1" dirty="0" smtClean="0"/>
            </a:br>
            <a:r>
              <a:rPr lang="en-US" sz="3000" b="1" i="1" dirty="0" smtClean="0"/>
              <a:t>Test</a:t>
            </a:r>
            <a:r>
              <a:rPr lang="en-US" sz="3000" i="1" dirty="0" smtClean="0"/>
              <a:t/>
            </a:r>
            <a:br>
              <a:rPr lang="en-US" sz="3000" i="1" dirty="0" smtClean="0"/>
            </a:br>
            <a:r>
              <a:rPr lang="en-US" sz="3000" b="1" i="1" dirty="0" smtClean="0"/>
              <a:t>Document</a:t>
            </a:r>
          </a:p>
        </p:txBody>
      </p:sp>
    </p:spTree>
    <p:extLst>
      <p:ext uri="{BB962C8B-B14F-4D97-AF65-F5344CB8AC3E}">
        <p14:creationId xmlns:p14="http://schemas.microsoft.com/office/powerpoint/2010/main" val="1749636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8837" y="1204602"/>
            <a:ext cx="7354326" cy="4448796"/>
          </a:xfrm>
          <a:prstGeom prst="rect">
            <a:avLst/>
          </a:prstGeom>
        </p:spPr>
      </p:pic>
    </p:spTree>
    <p:extLst>
      <p:ext uri="{BB962C8B-B14F-4D97-AF65-F5344CB8AC3E}">
        <p14:creationId xmlns:p14="http://schemas.microsoft.com/office/powerpoint/2010/main" val="21478541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177" y="694943"/>
            <a:ext cx="9459645" cy="5468113"/>
          </a:xfrm>
          <a:prstGeom prst="rect">
            <a:avLst/>
          </a:prstGeom>
        </p:spPr>
      </p:pic>
    </p:spTree>
    <p:extLst>
      <p:ext uri="{BB962C8B-B14F-4D97-AF65-F5344CB8AC3E}">
        <p14:creationId xmlns:p14="http://schemas.microsoft.com/office/powerpoint/2010/main" val="3715891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Talks</a:t>
            </a:r>
            <a:endParaRPr lang="ru-RU" dirty="0"/>
          </a:p>
        </p:txBody>
      </p:sp>
      <p:sp>
        <p:nvSpPr>
          <p:cNvPr id="3" name="Subtitle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28061633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7416" y="775917"/>
            <a:ext cx="7297168" cy="5306165"/>
          </a:xfrm>
          <a:prstGeom prst="rect">
            <a:avLst/>
          </a:prstGeom>
        </p:spPr>
      </p:pic>
    </p:spTree>
    <p:extLst>
      <p:ext uri="{BB962C8B-B14F-4D97-AF65-F5344CB8AC3E}">
        <p14:creationId xmlns:p14="http://schemas.microsoft.com/office/powerpoint/2010/main" val="23308157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809" y="709233"/>
            <a:ext cx="9726382" cy="5439534"/>
          </a:xfrm>
          <a:prstGeom prst="rect">
            <a:avLst/>
          </a:prstGeom>
        </p:spPr>
      </p:pic>
    </p:spTree>
    <p:extLst>
      <p:ext uri="{BB962C8B-B14F-4D97-AF65-F5344CB8AC3E}">
        <p14:creationId xmlns:p14="http://schemas.microsoft.com/office/powerpoint/2010/main" val="18404420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414" y="289543"/>
            <a:ext cx="9469171" cy="6201640"/>
          </a:xfrm>
          <a:prstGeom prst="rect">
            <a:avLst/>
          </a:prstGeom>
        </p:spPr>
      </p:pic>
    </p:spTree>
    <p:extLst>
      <p:ext uri="{BB962C8B-B14F-4D97-AF65-F5344CB8AC3E}">
        <p14:creationId xmlns:p14="http://schemas.microsoft.com/office/powerpoint/2010/main" val="3770474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758" y="1066470"/>
            <a:ext cx="6506483" cy="4725059"/>
          </a:xfrm>
          <a:prstGeom prst="rect">
            <a:avLst/>
          </a:prstGeom>
        </p:spPr>
      </p:pic>
    </p:spTree>
    <p:extLst>
      <p:ext uri="{BB962C8B-B14F-4D97-AF65-F5344CB8AC3E}">
        <p14:creationId xmlns:p14="http://schemas.microsoft.com/office/powerpoint/2010/main" val="41726391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6995" y="1327034"/>
            <a:ext cx="6878010" cy="4229690"/>
          </a:xfrm>
          <a:prstGeom prst="rect">
            <a:avLst/>
          </a:prstGeom>
        </p:spPr>
      </p:pic>
    </p:spTree>
    <p:extLst>
      <p:ext uri="{BB962C8B-B14F-4D97-AF65-F5344CB8AC3E}">
        <p14:creationId xmlns:p14="http://schemas.microsoft.com/office/powerpoint/2010/main" val="11845654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309" y="750691"/>
            <a:ext cx="8821381" cy="5382376"/>
          </a:xfrm>
          <a:prstGeom prst="rect">
            <a:avLst/>
          </a:prstGeom>
        </p:spPr>
      </p:pic>
    </p:spTree>
    <p:extLst>
      <p:ext uri="{BB962C8B-B14F-4D97-AF65-F5344CB8AC3E}">
        <p14:creationId xmlns:p14="http://schemas.microsoft.com/office/powerpoint/2010/main" val="5665424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125" y="390101"/>
            <a:ext cx="9135750" cy="6077798"/>
          </a:xfrm>
          <a:prstGeom prst="rect">
            <a:avLst/>
          </a:prstGeom>
        </p:spPr>
      </p:pic>
    </p:spTree>
    <p:extLst>
      <p:ext uri="{BB962C8B-B14F-4D97-AF65-F5344CB8AC3E}">
        <p14:creationId xmlns:p14="http://schemas.microsoft.com/office/powerpoint/2010/main" val="4923718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CSS? </a:t>
            </a:r>
            <a:r>
              <a:rPr lang="en-US" dirty="0" smtClean="0"/>
              <a:t/>
            </a:r>
            <a:br>
              <a:rPr lang="en-US" dirty="0" smtClean="0"/>
            </a:br>
            <a:r>
              <a:rPr lang="en-US" dirty="0" smtClean="0"/>
              <a:t>WTF</a:t>
            </a:r>
            <a:r>
              <a:rPr lang="en-US" dirty="0"/>
              <a:t>!</a:t>
            </a:r>
            <a:endParaRPr lang="ru-RU" dirty="0"/>
          </a:p>
        </p:txBody>
      </p:sp>
      <p:sp>
        <p:nvSpPr>
          <p:cNvPr id="3" name="Subtitle 2"/>
          <p:cNvSpPr>
            <a:spLocks noGrp="1"/>
          </p:cNvSpPr>
          <p:nvPr>
            <p:ph type="subTitle" idx="1"/>
          </p:nvPr>
        </p:nvSpPr>
        <p:spPr/>
        <p:txBody>
          <a:bodyPr/>
          <a:lstStyle/>
          <a:p>
            <a:r>
              <a:rPr lang="en-US" dirty="0" smtClean="0"/>
              <a:t>2.1.5 - Estelle </a:t>
            </a:r>
            <a:r>
              <a:rPr lang="en-US" dirty="0" err="1" smtClean="0"/>
              <a:t>Weyl</a:t>
            </a:r>
            <a:r>
              <a:rPr lang="en-US" dirty="0" smtClean="0"/>
              <a:t> </a:t>
            </a:r>
          </a:p>
          <a:p>
            <a:r>
              <a:rPr lang="en-US" dirty="0" err="1" smtClean="0"/>
              <a:t>Standardista</a:t>
            </a:r>
            <a:r>
              <a:rPr lang="en-US" dirty="0" smtClean="0"/>
              <a:t>, trainer &amp; author </a:t>
            </a:r>
          </a:p>
          <a:p>
            <a:r>
              <a:rPr lang="en-US" dirty="0" smtClean="0"/>
              <a:t>Creator of the Clown Car technique</a:t>
            </a:r>
            <a:endParaRPr lang="ru-RU" dirty="0"/>
          </a:p>
        </p:txBody>
      </p:sp>
    </p:spTree>
    <p:extLst>
      <p:ext uri="{BB962C8B-B14F-4D97-AF65-F5344CB8AC3E}">
        <p14:creationId xmlns:p14="http://schemas.microsoft.com/office/powerpoint/2010/main" val="23277340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65219"/>
          </a:xfrm>
        </p:spPr>
        <p:txBody>
          <a:bodyPr>
            <a:normAutofit/>
          </a:bodyPr>
          <a:lstStyle/>
          <a:p>
            <a:r>
              <a:rPr lang="en-US" sz="3000" dirty="0" smtClean="0"/>
              <a:t>Hugo </a:t>
            </a:r>
            <a:r>
              <a:rPr lang="en-US" sz="3000" dirty="0" err="1" smtClean="0"/>
              <a:t>Agbonon</a:t>
            </a:r>
            <a:r>
              <a:rPr lang="en-US" sz="3000" dirty="0" smtClean="0"/>
              <a:t>: </a:t>
            </a:r>
            <a:br>
              <a:rPr lang="en-US" sz="3000" dirty="0" smtClean="0"/>
            </a:br>
            <a:r>
              <a:rPr lang="en-US" sz="3000" dirty="0" smtClean="0"/>
              <a:t/>
            </a:r>
            <a:br>
              <a:rPr lang="en-US" sz="3000" dirty="0" smtClean="0"/>
            </a:br>
            <a:r>
              <a:rPr lang="en-US" sz="3000" i="1" dirty="0" smtClean="0"/>
              <a:t>Estelle </a:t>
            </a:r>
            <a:r>
              <a:rPr lang="en-US" sz="3000" i="1" dirty="0" err="1" smtClean="0"/>
              <a:t>Weyl</a:t>
            </a:r>
            <a:r>
              <a:rPr lang="en-US" sz="3000" i="1" dirty="0" smtClean="0"/>
              <a:t> talked about less-known things CSS can do, like </a:t>
            </a:r>
            <a:r>
              <a:rPr lang="en-US" sz="3000" b="1" i="1" dirty="0" smtClean="0"/>
              <a:t>counting with counter</a:t>
            </a:r>
            <a:r>
              <a:rPr lang="en-US" sz="3000" i="1" dirty="0" smtClean="0"/>
              <a:t>, then about </a:t>
            </a:r>
            <a:r>
              <a:rPr lang="en-US" sz="3000" b="1" i="1" dirty="0" smtClean="0"/>
              <a:t>selectors specificities </a:t>
            </a:r>
            <a:r>
              <a:rPr lang="ru-RU" sz="3000" b="1" i="1" dirty="0" smtClean="0"/>
              <a:t/>
            </a:r>
            <a:br>
              <a:rPr lang="ru-RU" sz="3000" b="1" i="1" dirty="0" smtClean="0"/>
            </a:br>
            <a:r>
              <a:rPr lang="en-US" sz="3000" i="1" dirty="0" smtClean="0"/>
              <a:t>in her CSS? WTF! talk, which ended with notes about how to </a:t>
            </a:r>
            <a:r>
              <a:rPr lang="en-US" sz="3000" b="1" i="1" dirty="0" smtClean="0"/>
              <a:t>(not) use !important </a:t>
            </a:r>
            <a:r>
              <a:rPr lang="en-US" sz="3000" i="1" dirty="0" smtClean="0"/>
              <a:t>and how to </a:t>
            </a:r>
            <a:r>
              <a:rPr lang="en-US" sz="3000" b="1" i="1" dirty="0" smtClean="0"/>
              <a:t>override it with CSS animation </a:t>
            </a:r>
            <a:r>
              <a:rPr lang="en-US" sz="3000" i="1" dirty="0" smtClean="0"/>
              <a:t>quirks.</a:t>
            </a:r>
            <a:endParaRPr lang="en-US" sz="3000" b="1" i="1" dirty="0" smtClean="0"/>
          </a:p>
        </p:txBody>
      </p:sp>
    </p:spTree>
    <p:extLst>
      <p:ext uri="{BB962C8B-B14F-4D97-AF65-F5344CB8AC3E}">
        <p14:creationId xmlns:p14="http://schemas.microsoft.com/office/powerpoint/2010/main" val="1954989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4730" y="718759"/>
            <a:ext cx="9602540" cy="5420481"/>
          </a:xfrm>
          <a:prstGeom prst="rect">
            <a:avLst/>
          </a:prstGeom>
        </p:spPr>
      </p:pic>
    </p:spTree>
    <p:extLst>
      <p:ext uri="{BB962C8B-B14F-4D97-AF65-F5344CB8AC3E}">
        <p14:creationId xmlns:p14="http://schemas.microsoft.com/office/powerpoint/2010/main" val="3940563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20 years of CSS: maturity or senility</a:t>
            </a:r>
            <a:r>
              <a:rPr lang="en-US" dirty="0"/>
              <a:t/>
            </a:r>
            <a:br>
              <a:rPr lang="en-US" dirty="0"/>
            </a:br>
            <a:endParaRPr lang="ru-RU" dirty="0"/>
          </a:p>
        </p:txBody>
      </p:sp>
      <p:sp>
        <p:nvSpPr>
          <p:cNvPr id="3" name="Subtitle 2"/>
          <p:cNvSpPr>
            <a:spLocks noGrp="1"/>
          </p:cNvSpPr>
          <p:nvPr>
            <p:ph type="subTitle" idx="1"/>
          </p:nvPr>
        </p:nvSpPr>
        <p:spPr/>
        <p:txBody>
          <a:bodyPr/>
          <a:lstStyle/>
          <a:p>
            <a:r>
              <a:rPr lang="en-US" dirty="0" smtClean="0"/>
              <a:t>2.1.1 - Daniel </a:t>
            </a:r>
            <a:r>
              <a:rPr lang="en-US" dirty="0" err="1" smtClean="0"/>
              <a:t>Glazman</a:t>
            </a:r>
            <a:r>
              <a:rPr lang="en-US" dirty="0" smtClean="0"/>
              <a:t/>
            </a:r>
            <a:br>
              <a:rPr lang="en-US" dirty="0" smtClean="0"/>
            </a:br>
            <a:r>
              <a:rPr lang="en-US" dirty="0" smtClean="0"/>
              <a:t>Co-chairman of the CSS Working Group</a:t>
            </a:r>
            <a:endParaRPr lang="ru-RU" dirty="0"/>
          </a:p>
        </p:txBody>
      </p:sp>
    </p:spTree>
    <p:extLst>
      <p:ext uri="{BB962C8B-B14F-4D97-AF65-F5344CB8AC3E}">
        <p14:creationId xmlns:p14="http://schemas.microsoft.com/office/powerpoint/2010/main" val="42349131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732" y="1561839"/>
            <a:ext cx="7068536" cy="3734321"/>
          </a:xfrm>
          <a:prstGeom prst="rect">
            <a:avLst/>
          </a:prstGeom>
        </p:spPr>
      </p:pic>
    </p:spTree>
    <p:extLst>
      <p:ext uri="{BB962C8B-B14F-4D97-AF65-F5344CB8AC3E}">
        <p14:creationId xmlns:p14="http://schemas.microsoft.com/office/powerpoint/2010/main" val="4735421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1181" y="747338"/>
            <a:ext cx="4029637" cy="5363323"/>
          </a:xfrm>
          <a:prstGeom prst="rect">
            <a:avLst/>
          </a:prstGeom>
        </p:spPr>
      </p:pic>
    </p:spTree>
    <p:extLst>
      <p:ext uri="{BB962C8B-B14F-4D97-AF65-F5344CB8AC3E}">
        <p14:creationId xmlns:p14="http://schemas.microsoft.com/office/powerpoint/2010/main" val="3846993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864" y="1776182"/>
            <a:ext cx="5706271" cy="3305636"/>
          </a:xfrm>
          <a:prstGeom prst="rect">
            <a:avLst/>
          </a:prstGeom>
        </p:spPr>
      </p:pic>
    </p:spTree>
    <p:extLst>
      <p:ext uri="{BB962C8B-B14F-4D97-AF65-F5344CB8AC3E}">
        <p14:creationId xmlns:p14="http://schemas.microsoft.com/office/powerpoint/2010/main" val="38744488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127" y="1137918"/>
            <a:ext cx="6239746" cy="4582164"/>
          </a:xfrm>
          <a:prstGeom prst="rect">
            <a:avLst/>
          </a:prstGeom>
        </p:spPr>
      </p:pic>
    </p:spTree>
    <p:extLst>
      <p:ext uri="{BB962C8B-B14F-4D97-AF65-F5344CB8AC3E}">
        <p14:creationId xmlns:p14="http://schemas.microsoft.com/office/powerpoint/2010/main" val="12073628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7074" y="604443"/>
            <a:ext cx="6277851" cy="5649113"/>
          </a:xfrm>
          <a:prstGeom prst="rect">
            <a:avLst/>
          </a:prstGeom>
        </p:spPr>
      </p:pic>
    </p:spTree>
    <p:extLst>
      <p:ext uri="{BB962C8B-B14F-4D97-AF65-F5344CB8AC3E}">
        <p14:creationId xmlns:p14="http://schemas.microsoft.com/office/powerpoint/2010/main" val="25088827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255" y="1561839"/>
            <a:ext cx="10669489" cy="3734321"/>
          </a:xfrm>
          <a:prstGeom prst="rect">
            <a:avLst/>
          </a:prstGeom>
        </p:spPr>
      </p:pic>
    </p:spTree>
    <p:extLst>
      <p:ext uri="{BB962C8B-B14F-4D97-AF65-F5344CB8AC3E}">
        <p14:creationId xmlns:p14="http://schemas.microsoft.com/office/powerpoint/2010/main" val="11818390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0707" y="1071233"/>
            <a:ext cx="4010585" cy="4715533"/>
          </a:xfrm>
          <a:prstGeom prst="rect">
            <a:avLst/>
          </a:prstGeom>
        </p:spPr>
      </p:pic>
    </p:spTree>
    <p:extLst>
      <p:ext uri="{BB962C8B-B14F-4D97-AF65-F5344CB8AC3E}">
        <p14:creationId xmlns:p14="http://schemas.microsoft.com/office/powerpoint/2010/main" val="34153918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546" y="556811"/>
            <a:ext cx="9554908" cy="5744377"/>
          </a:xfrm>
          <a:prstGeom prst="rect">
            <a:avLst/>
          </a:prstGeom>
        </p:spPr>
      </p:pic>
    </p:spTree>
    <p:extLst>
      <p:ext uri="{BB962C8B-B14F-4D97-AF65-F5344CB8AC3E}">
        <p14:creationId xmlns:p14="http://schemas.microsoft.com/office/powerpoint/2010/main" val="40576523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1679" y="794970"/>
            <a:ext cx="7468642" cy="5268060"/>
          </a:xfrm>
          <a:prstGeom prst="rect">
            <a:avLst/>
          </a:prstGeom>
        </p:spPr>
      </p:pic>
    </p:spTree>
    <p:extLst>
      <p:ext uri="{BB962C8B-B14F-4D97-AF65-F5344CB8AC3E}">
        <p14:creationId xmlns:p14="http://schemas.microsoft.com/office/powerpoint/2010/main" val="10614607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3487" y="3105835"/>
            <a:ext cx="11384924" cy="1631216"/>
          </a:xfrm>
          <a:prstGeom prst="rect">
            <a:avLst/>
          </a:prstGeom>
        </p:spPr>
        <p:txBody>
          <a:bodyPr wrap="square">
            <a:spAutoFit/>
          </a:bodyPr>
          <a:lstStyle/>
          <a:p>
            <a:r>
              <a:rPr lang="ru-RU" sz="5000" dirty="0" smtClean="0"/>
              <a:t>http://www.standardista.com/wp-content/uploads/2012/01/specificity3.pdf</a:t>
            </a:r>
            <a:endParaRPr lang="ru-RU" sz="5000" dirty="0"/>
          </a:p>
        </p:txBody>
      </p:sp>
    </p:spTree>
    <p:extLst>
      <p:ext uri="{BB962C8B-B14F-4D97-AF65-F5344CB8AC3E}">
        <p14:creationId xmlns:p14="http://schemas.microsoft.com/office/powerpoint/2010/main" val="2030079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65219"/>
          </a:xfrm>
        </p:spPr>
        <p:txBody>
          <a:bodyPr>
            <a:normAutofit/>
          </a:bodyPr>
          <a:lstStyle/>
          <a:p>
            <a:r>
              <a:rPr lang="en-US" sz="3000" dirty="0" smtClean="0"/>
              <a:t>Hugo </a:t>
            </a:r>
            <a:r>
              <a:rPr lang="en-US" sz="3000" dirty="0" err="1" smtClean="0"/>
              <a:t>Agbonon</a:t>
            </a:r>
            <a:r>
              <a:rPr lang="en-US" sz="3000" dirty="0" smtClean="0"/>
              <a:t>: </a:t>
            </a:r>
            <a:br>
              <a:rPr lang="en-US" sz="3000" dirty="0" smtClean="0"/>
            </a:br>
            <a:r>
              <a:rPr lang="en-US" sz="3000" i="1" dirty="0" smtClean="0"/>
              <a:t>Daniel </a:t>
            </a:r>
            <a:r>
              <a:rPr lang="en-US" sz="3000" i="1" dirty="0" err="1" smtClean="0"/>
              <a:t>Glazman</a:t>
            </a:r>
            <a:r>
              <a:rPr lang="en-US" sz="3000" i="1" dirty="0" smtClean="0"/>
              <a:t>, co-chairman of the W3C CSS Working Group, gave a talk explaining CSS' </a:t>
            </a:r>
            <a:r>
              <a:rPr lang="en-US" sz="3000" b="1" i="1" dirty="0" smtClean="0"/>
              <a:t>various problems</a:t>
            </a:r>
            <a:r>
              <a:rPr lang="en-US" sz="3000" i="1" dirty="0" smtClean="0"/>
              <a:t>, and how </a:t>
            </a:r>
            <a:r>
              <a:rPr lang="en-US" sz="3000" b="1" i="1" dirty="0" smtClean="0"/>
              <a:t>hard </a:t>
            </a:r>
            <a:r>
              <a:rPr lang="en-US" sz="3000" i="1" dirty="0" smtClean="0"/>
              <a:t>it seems to be for it </a:t>
            </a:r>
            <a:r>
              <a:rPr lang="en-US" sz="3000" b="1" i="1" dirty="0" smtClean="0"/>
              <a:t>to move forward </a:t>
            </a:r>
            <a:r>
              <a:rPr lang="en-US" sz="3000" i="1" dirty="0" smtClean="0"/>
              <a:t>while trying to reach good </a:t>
            </a:r>
            <a:r>
              <a:rPr lang="en-US" sz="3000" b="1" i="1" dirty="0" smtClean="0"/>
              <a:t>compromises on browser vendors </a:t>
            </a:r>
            <a:r>
              <a:rPr lang="en-US" sz="3000" i="1" dirty="0" smtClean="0"/>
              <a:t>needs and priorities. For example, he </a:t>
            </a:r>
            <a:r>
              <a:rPr lang="en-US" sz="3000" i="1" dirty="0" err="1" smtClean="0"/>
              <a:t>mentionned</a:t>
            </a:r>
            <a:r>
              <a:rPr lang="en-US" sz="3000" i="1" dirty="0" smtClean="0"/>
              <a:t> the infamous difficulty to </a:t>
            </a:r>
            <a:r>
              <a:rPr lang="en-US" sz="3000" b="1" i="1" dirty="0" smtClean="0"/>
              <a:t>vertically center </a:t>
            </a:r>
            <a:r>
              <a:rPr lang="en-US" sz="3000" i="1" dirty="0" smtClean="0"/>
              <a:t>elements of CSS, and talked about how hard it was to even </a:t>
            </a:r>
            <a:r>
              <a:rPr lang="en-US" sz="3000" b="1" i="1" dirty="0" smtClean="0"/>
              <a:t>name properties</a:t>
            </a:r>
            <a:r>
              <a:rPr lang="en-US" sz="3000" i="1" dirty="0" smtClean="0"/>
              <a:t>.</a:t>
            </a:r>
            <a:endParaRPr lang="ru-RU" sz="3000" i="1" dirty="0"/>
          </a:p>
        </p:txBody>
      </p:sp>
    </p:spTree>
    <p:extLst>
      <p:ext uri="{BB962C8B-B14F-4D97-AF65-F5344CB8AC3E}">
        <p14:creationId xmlns:p14="http://schemas.microsoft.com/office/powerpoint/2010/main" val="10636809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9628" y="590154"/>
            <a:ext cx="4972744" cy="5677692"/>
          </a:xfrm>
          <a:prstGeom prst="rect">
            <a:avLst/>
          </a:prstGeom>
        </p:spPr>
      </p:pic>
    </p:spTree>
    <p:extLst>
      <p:ext uri="{BB962C8B-B14F-4D97-AF65-F5344CB8AC3E}">
        <p14:creationId xmlns:p14="http://schemas.microsoft.com/office/powerpoint/2010/main" val="40089572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67792"/>
            <a:ext cx="12192000" cy="2122416"/>
          </a:xfrm>
          <a:prstGeom prst="rect">
            <a:avLst/>
          </a:prstGeom>
        </p:spPr>
      </p:pic>
    </p:spTree>
    <p:extLst>
      <p:ext uri="{BB962C8B-B14F-4D97-AF65-F5344CB8AC3E}">
        <p14:creationId xmlns:p14="http://schemas.microsoft.com/office/powerpoint/2010/main" val="11663286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Making Twitter </a:t>
            </a:r>
            <a:r>
              <a:rPr lang="en-US" dirty="0" smtClean="0"/>
              <a:t>UI </a:t>
            </a:r>
            <a:r>
              <a:rPr lang="en-US" dirty="0"/>
              <a:t>Infrastructure</a:t>
            </a:r>
            <a:endParaRPr lang="ru-RU" dirty="0"/>
          </a:p>
        </p:txBody>
      </p:sp>
      <p:sp>
        <p:nvSpPr>
          <p:cNvPr id="3" name="Subtitle 2"/>
          <p:cNvSpPr>
            <a:spLocks noGrp="1"/>
          </p:cNvSpPr>
          <p:nvPr>
            <p:ph type="subTitle" idx="1"/>
          </p:nvPr>
        </p:nvSpPr>
        <p:spPr/>
        <p:txBody>
          <a:bodyPr/>
          <a:lstStyle/>
          <a:p>
            <a:r>
              <a:rPr lang="en-US" dirty="0" smtClean="0"/>
              <a:t>2.1.6 - Nicolas Gallagher</a:t>
            </a:r>
          </a:p>
          <a:p>
            <a:r>
              <a:rPr lang="en-US" dirty="0" smtClean="0"/>
              <a:t>Creator of Normalize.css &amp; suit.css</a:t>
            </a:r>
            <a:endParaRPr lang="ru-RU" dirty="0"/>
          </a:p>
        </p:txBody>
      </p:sp>
    </p:spTree>
    <p:extLst>
      <p:ext uri="{BB962C8B-B14F-4D97-AF65-F5344CB8AC3E}">
        <p14:creationId xmlns:p14="http://schemas.microsoft.com/office/powerpoint/2010/main" val="27749695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65219"/>
          </a:xfrm>
        </p:spPr>
        <p:txBody>
          <a:bodyPr>
            <a:normAutofit/>
          </a:bodyPr>
          <a:lstStyle/>
          <a:p>
            <a:r>
              <a:rPr lang="en-US" sz="3000" dirty="0" smtClean="0"/>
              <a:t>Hugo </a:t>
            </a:r>
            <a:r>
              <a:rPr lang="en-US" sz="3000" dirty="0" err="1" smtClean="0"/>
              <a:t>Agbonon</a:t>
            </a:r>
            <a:r>
              <a:rPr lang="en-US" sz="3000" dirty="0" smtClean="0"/>
              <a:t>: </a:t>
            </a:r>
            <a:br>
              <a:rPr lang="en-US" sz="3000" dirty="0" smtClean="0"/>
            </a:br>
            <a:r>
              <a:rPr lang="en-US" sz="3000" dirty="0" smtClean="0"/>
              <a:t/>
            </a:r>
            <a:br>
              <a:rPr lang="en-US" sz="3000" dirty="0" smtClean="0"/>
            </a:br>
            <a:r>
              <a:rPr lang="en-US" sz="3000" i="1" dirty="0" smtClean="0"/>
              <a:t>Nicolas Gallagher talked about </a:t>
            </a:r>
            <a:r>
              <a:rPr lang="en-US" sz="3000" b="1" i="1" dirty="0" smtClean="0"/>
              <a:t>scalable CSS</a:t>
            </a:r>
            <a:r>
              <a:rPr lang="en-US" sz="3000" i="1" dirty="0" smtClean="0"/>
              <a:t>, and how, in a large company like Twitter, the whole UI has to be designed in order to </a:t>
            </a:r>
            <a:r>
              <a:rPr lang="en-US" sz="3000" b="1" i="1" dirty="0" smtClean="0"/>
              <a:t>avoid having developers stepping on each other's toes</a:t>
            </a:r>
            <a:r>
              <a:rPr lang="en-US" sz="3000" i="1" dirty="0" smtClean="0"/>
              <a:t>.</a:t>
            </a:r>
            <a:endParaRPr lang="en-US" sz="3000" b="1" i="1" dirty="0" smtClean="0"/>
          </a:p>
        </p:txBody>
      </p:sp>
    </p:spTree>
    <p:extLst>
      <p:ext uri="{BB962C8B-B14F-4D97-AF65-F5344CB8AC3E}">
        <p14:creationId xmlns:p14="http://schemas.microsoft.com/office/powerpoint/2010/main" val="41406543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231" y="1195075"/>
            <a:ext cx="8335538" cy="4467849"/>
          </a:xfrm>
          <a:prstGeom prst="rect">
            <a:avLst/>
          </a:prstGeom>
        </p:spPr>
      </p:pic>
    </p:spTree>
    <p:extLst>
      <p:ext uri="{BB962C8B-B14F-4D97-AF65-F5344CB8AC3E}">
        <p14:creationId xmlns:p14="http://schemas.microsoft.com/office/powerpoint/2010/main" val="25401808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7495" y="1156970"/>
            <a:ext cx="6697010" cy="4544059"/>
          </a:xfrm>
          <a:prstGeom prst="rect">
            <a:avLst/>
          </a:prstGeom>
        </p:spPr>
      </p:pic>
    </p:spTree>
    <p:extLst>
      <p:ext uri="{BB962C8B-B14F-4D97-AF65-F5344CB8AC3E}">
        <p14:creationId xmlns:p14="http://schemas.microsoft.com/office/powerpoint/2010/main" val="36426969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t>
            </a:r>
            <a:endParaRPr lang="ru-RU" dirty="0"/>
          </a:p>
        </p:txBody>
      </p:sp>
      <p:sp>
        <p:nvSpPr>
          <p:cNvPr id="3" name="Subtitle 2"/>
          <p:cNvSpPr>
            <a:spLocks noGrp="1"/>
          </p:cNvSpPr>
          <p:nvPr>
            <p:ph type="subTitle" idx="1"/>
          </p:nvPr>
        </p:nvSpPr>
        <p:spPr/>
        <p:txBody>
          <a:bodyPr/>
          <a:lstStyle/>
          <a:p>
            <a:r>
              <a:rPr lang="en-US" dirty="0" smtClean="0"/>
              <a:t>2.1.7 - Bert </a:t>
            </a:r>
            <a:r>
              <a:rPr lang="en-US" dirty="0" err="1" smtClean="0"/>
              <a:t>Bos</a:t>
            </a:r>
            <a:r>
              <a:rPr lang="en-US" dirty="0" smtClean="0"/>
              <a:t> </a:t>
            </a:r>
          </a:p>
          <a:p>
            <a:r>
              <a:rPr lang="en-US" dirty="0" smtClean="0"/>
              <a:t>W3C Staff contact of the CSS WG - </a:t>
            </a:r>
            <a:endParaRPr lang="ru-RU" dirty="0"/>
          </a:p>
        </p:txBody>
      </p:sp>
    </p:spTree>
    <p:extLst>
      <p:ext uri="{BB962C8B-B14F-4D97-AF65-F5344CB8AC3E}">
        <p14:creationId xmlns:p14="http://schemas.microsoft.com/office/powerpoint/2010/main" val="38794756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65219"/>
          </a:xfrm>
        </p:spPr>
        <p:txBody>
          <a:bodyPr>
            <a:normAutofit/>
          </a:bodyPr>
          <a:lstStyle/>
          <a:p>
            <a:r>
              <a:rPr lang="en-US" sz="3000" dirty="0" smtClean="0"/>
              <a:t>Hugo </a:t>
            </a:r>
            <a:r>
              <a:rPr lang="en-US" sz="3000" dirty="0" err="1" smtClean="0"/>
              <a:t>Agbonon</a:t>
            </a:r>
            <a:r>
              <a:rPr lang="en-US" sz="3000" dirty="0" smtClean="0"/>
              <a:t>: </a:t>
            </a:r>
            <a:br>
              <a:rPr lang="en-US" sz="3000" dirty="0" smtClean="0"/>
            </a:br>
            <a:r>
              <a:rPr lang="en-US" sz="3000" dirty="0" smtClean="0"/>
              <a:t/>
            </a:r>
            <a:br>
              <a:rPr lang="en-US" sz="3000" dirty="0" smtClean="0"/>
            </a:br>
            <a:r>
              <a:rPr lang="en-US" sz="3000" i="1" dirty="0" smtClean="0"/>
              <a:t>Bert </a:t>
            </a:r>
            <a:r>
              <a:rPr lang="en-US" sz="3000" i="1" dirty="0" err="1" smtClean="0"/>
              <a:t>Bos</a:t>
            </a:r>
            <a:r>
              <a:rPr lang="en-US" sz="3000" i="1" dirty="0" smtClean="0"/>
              <a:t>, </a:t>
            </a:r>
            <a:r>
              <a:rPr lang="en-US" sz="3000" b="1" i="1" dirty="0" smtClean="0"/>
              <a:t>co-creator of CSS</a:t>
            </a:r>
            <a:r>
              <a:rPr lang="en-US" sz="3000" i="1" dirty="0" smtClean="0"/>
              <a:t>, talked about </a:t>
            </a:r>
            <a:r>
              <a:rPr lang="en-US" sz="3000" b="1" i="1" dirty="0" smtClean="0"/>
              <a:t>typography</a:t>
            </a:r>
            <a:r>
              <a:rPr lang="en-US" sz="3000" i="1" dirty="0" smtClean="0"/>
              <a:t>, giving clear examples of the challenges linked to it, which may or may not be fixed with CSS. For example, </a:t>
            </a:r>
            <a:r>
              <a:rPr lang="en-US" sz="3000" b="1" i="1" dirty="0" smtClean="0"/>
              <a:t>quotes are different in French, English, Dutch </a:t>
            </a:r>
            <a:r>
              <a:rPr lang="en-US" sz="3000" i="1" dirty="0" smtClean="0"/>
              <a:t>; </a:t>
            </a:r>
            <a:r>
              <a:rPr lang="en-US" sz="3000" b="1" i="1" dirty="0" smtClean="0"/>
              <a:t>punctuation </a:t>
            </a:r>
            <a:r>
              <a:rPr lang="en-US" sz="3000" i="1" dirty="0" smtClean="0"/>
              <a:t>and style can be different (</a:t>
            </a:r>
            <a:r>
              <a:rPr lang="en-US" sz="3000" b="1" i="1" dirty="0" smtClean="0"/>
              <a:t>spaces before ! and ? in French, not English</a:t>
            </a:r>
            <a:r>
              <a:rPr lang="en-US" sz="3000" i="1" dirty="0" smtClean="0"/>
              <a:t>), so is it possible to </a:t>
            </a:r>
            <a:r>
              <a:rPr lang="en-US" sz="3000" b="1" i="1" dirty="0" smtClean="0"/>
              <a:t>markup in a consistent way </a:t>
            </a:r>
            <a:r>
              <a:rPr lang="en-US" sz="3000" i="1" dirty="0" smtClean="0"/>
              <a:t>text?</a:t>
            </a:r>
          </a:p>
        </p:txBody>
      </p:sp>
    </p:spTree>
    <p:extLst>
      <p:ext uri="{BB962C8B-B14F-4D97-AF65-F5344CB8AC3E}">
        <p14:creationId xmlns:p14="http://schemas.microsoft.com/office/powerpoint/2010/main" val="17730748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Distributions</a:t>
            </a:r>
            <a:endParaRPr lang="ru-RU" dirty="0"/>
          </a:p>
        </p:txBody>
      </p:sp>
      <p:sp>
        <p:nvSpPr>
          <p:cNvPr id="3" name="Subtitle 2"/>
          <p:cNvSpPr>
            <a:spLocks noGrp="1"/>
          </p:cNvSpPr>
          <p:nvPr>
            <p:ph type="subTitle" idx="1"/>
          </p:nvPr>
        </p:nvSpPr>
        <p:spPr/>
        <p:txBody>
          <a:bodyPr/>
          <a:lstStyle/>
          <a:p>
            <a:r>
              <a:rPr lang="en-US" dirty="0" smtClean="0"/>
              <a:t>2.1.8 - Ana Tudor</a:t>
            </a:r>
          </a:p>
          <a:p>
            <a:r>
              <a:rPr lang="en-US" dirty="0" smtClean="0"/>
              <a:t>CSS &amp; </a:t>
            </a:r>
            <a:r>
              <a:rPr lang="en-US" dirty="0" err="1" smtClean="0"/>
              <a:t>Maths</a:t>
            </a:r>
            <a:r>
              <a:rPr lang="en-US" dirty="0" smtClean="0"/>
              <a:t> tamer, creating insane experiments</a:t>
            </a:r>
            <a:endParaRPr lang="ru-RU" dirty="0"/>
          </a:p>
        </p:txBody>
      </p:sp>
    </p:spTree>
    <p:extLst>
      <p:ext uri="{BB962C8B-B14F-4D97-AF65-F5344CB8AC3E}">
        <p14:creationId xmlns:p14="http://schemas.microsoft.com/office/powerpoint/2010/main" val="22171173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65219"/>
          </a:xfrm>
        </p:spPr>
        <p:txBody>
          <a:bodyPr>
            <a:normAutofit/>
          </a:bodyPr>
          <a:lstStyle/>
          <a:p>
            <a:r>
              <a:rPr lang="en-US" sz="3000" dirty="0" smtClean="0"/>
              <a:t>Hugo </a:t>
            </a:r>
            <a:r>
              <a:rPr lang="en-US" sz="3000" dirty="0" err="1" smtClean="0"/>
              <a:t>Agbonon</a:t>
            </a:r>
            <a:r>
              <a:rPr lang="en-US" sz="3000" dirty="0" smtClean="0"/>
              <a:t>: </a:t>
            </a:r>
            <a:br>
              <a:rPr lang="en-US" sz="3000" dirty="0" smtClean="0"/>
            </a:br>
            <a:r>
              <a:rPr lang="en-US" sz="3000" dirty="0" smtClean="0"/>
              <a:t/>
            </a:r>
            <a:br>
              <a:rPr lang="en-US" sz="3000" dirty="0" smtClean="0"/>
            </a:br>
            <a:r>
              <a:rPr lang="en-US" sz="3000" i="1" dirty="0" smtClean="0"/>
              <a:t>Ana Tudor (@</a:t>
            </a:r>
            <a:r>
              <a:rPr lang="en-US" sz="3000" i="1" dirty="0" err="1" smtClean="0"/>
              <a:t>thebabydino</a:t>
            </a:r>
            <a:r>
              <a:rPr lang="en-US" sz="3000" i="1" dirty="0" smtClean="0"/>
              <a:t>), the last speaker, showed a series of neat demos about distribution, creating fun shapes with CSS/Sass. Her neat demos are on </a:t>
            </a:r>
            <a:r>
              <a:rPr lang="en-US" sz="3000" i="1" dirty="0" err="1" smtClean="0"/>
              <a:t>Codepen</a:t>
            </a:r>
            <a:r>
              <a:rPr lang="en-US" sz="3000" i="1" dirty="0" smtClean="0"/>
              <a:t>.</a:t>
            </a:r>
          </a:p>
        </p:txBody>
      </p:sp>
    </p:spTree>
    <p:extLst>
      <p:ext uri="{BB962C8B-B14F-4D97-AF65-F5344CB8AC3E}">
        <p14:creationId xmlns:p14="http://schemas.microsoft.com/office/powerpoint/2010/main" val="3639788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896" y="0"/>
            <a:ext cx="10316208" cy="6858000"/>
          </a:xfrm>
          <a:prstGeom prst="rect">
            <a:avLst/>
          </a:prstGeom>
        </p:spPr>
      </p:pic>
    </p:spTree>
    <p:extLst>
      <p:ext uri="{BB962C8B-B14F-4D97-AF65-F5344CB8AC3E}">
        <p14:creationId xmlns:p14="http://schemas.microsoft.com/office/powerpoint/2010/main" val="11295392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5862" y="656838"/>
            <a:ext cx="8240275" cy="5544324"/>
          </a:xfrm>
          <a:prstGeom prst="rect">
            <a:avLst/>
          </a:prstGeom>
        </p:spPr>
      </p:pic>
    </p:spTree>
    <p:extLst>
      <p:ext uri="{BB962C8B-B14F-4D97-AF65-F5344CB8AC3E}">
        <p14:creationId xmlns:p14="http://schemas.microsoft.com/office/powerpoint/2010/main" val="7275160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65219"/>
          </a:xfrm>
        </p:spPr>
        <p:txBody>
          <a:bodyPr>
            <a:normAutofit/>
          </a:bodyPr>
          <a:lstStyle/>
          <a:p>
            <a:r>
              <a:rPr lang="en-US" sz="3200" dirty="0" smtClean="0"/>
              <a:t>                           http</a:t>
            </a:r>
            <a:r>
              <a:rPr lang="en-US" sz="3200" dirty="0"/>
              <a:t>://codepen.io/thebabydino/</a:t>
            </a:r>
          </a:p>
        </p:txBody>
      </p:sp>
    </p:spTree>
    <p:extLst>
      <p:ext uri="{BB962C8B-B14F-4D97-AF65-F5344CB8AC3E}">
        <p14:creationId xmlns:p14="http://schemas.microsoft.com/office/powerpoint/2010/main" val="13000515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Lightning Talks</a:t>
            </a:r>
            <a:endParaRPr lang="ru-RU" dirty="0"/>
          </a:p>
        </p:txBody>
      </p:sp>
      <p:sp>
        <p:nvSpPr>
          <p:cNvPr id="3" name="Subtitle 2"/>
          <p:cNvSpPr>
            <a:spLocks noGrp="1"/>
          </p:cNvSpPr>
          <p:nvPr>
            <p:ph type="subTitle" idx="1"/>
          </p:nvPr>
        </p:nvSpPr>
        <p:spPr/>
        <p:txBody>
          <a:bodyPr/>
          <a:lstStyle/>
          <a:p>
            <a:endParaRPr lang="en-US" dirty="0" smtClean="0"/>
          </a:p>
        </p:txBody>
      </p:sp>
    </p:spTree>
    <p:extLst>
      <p:ext uri="{BB962C8B-B14F-4D97-AF65-F5344CB8AC3E}">
        <p14:creationId xmlns:p14="http://schemas.microsoft.com/office/powerpoint/2010/main" val="15367235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Back to the CSS</a:t>
            </a:r>
            <a:endParaRPr lang="ru-RU" dirty="0"/>
          </a:p>
        </p:txBody>
      </p:sp>
      <p:sp>
        <p:nvSpPr>
          <p:cNvPr id="3" name="Subtitle 2"/>
          <p:cNvSpPr>
            <a:spLocks noGrp="1"/>
          </p:cNvSpPr>
          <p:nvPr>
            <p:ph type="subTitle" idx="1"/>
          </p:nvPr>
        </p:nvSpPr>
        <p:spPr/>
        <p:txBody>
          <a:bodyPr/>
          <a:lstStyle/>
          <a:p>
            <a:r>
              <a:rPr lang="en-US" dirty="0" smtClean="0"/>
              <a:t> 2.2.1 - </a:t>
            </a:r>
            <a:r>
              <a:rPr lang="en-US" dirty="0" err="1" smtClean="0"/>
              <a:t>Maxime</a:t>
            </a:r>
            <a:r>
              <a:rPr lang="en-US" dirty="0" smtClean="0"/>
              <a:t> </a:t>
            </a:r>
            <a:r>
              <a:rPr lang="en-US" dirty="0" err="1" smtClean="0"/>
              <a:t>Thirouin</a:t>
            </a:r>
            <a:endParaRPr lang="ru-RU" dirty="0"/>
          </a:p>
        </p:txBody>
      </p:sp>
    </p:spTree>
    <p:extLst>
      <p:ext uri="{BB962C8B-B14F-4D97-AF65-F5344CB8AC3E}">
        <p14:creationId xmlns:p14="http://schemas.microsoft.com/office/powerpoint/2010/main" val="22666583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65219"/>
          </a:xfrm>
        </p:spPr>
        <p:txBody>
          <a:bodyPr>
            <a:normAutofit/>
          </a:bodyPr>
          <a:lstStyle/>
          <a:p>
            <a:r>
              <a:rPr lang="en-US" sz="3000" dirty="0" smtClean="0"/>
              <a:t>Hugo </a:t>
            </a:r>
            <a:r>
              <a:rPr lang="en-US" sz="3000" dirty="0" err="1" smtClean="0"/>
              <a:t>Agbonon</a:t>
            </a:r>
            <a:r>
              <a:rPr lang="en-US" sz="3000" dirty="0" smtClean="0"/>
              <a:t>: </a:t>
            </a:r>
            <a:br>
              <a:rPr lang="en-US" sz="3000" dirty="0" smtClean="0"/>
            </a:br>
            <a:r>
              <a:rPr lang="en-US" sz="3000" dirty="0" smtClean="0"/>
              <a:t/>
            </a:r>
            <a:br>
              <a:rPr lang="en-US" sz="3000" dirty="0" smtClean="0"/>
            </a:br>
            <a:r>
              <a:rPr lang="en-US" sz="3000" i="1" dirty="0" err="1" smtClean="0"/>
              <a:t>Maxime</a:t>
            </a:r>
            <a:r>
              <a:rPr lang="en-US" sz="3000" i="1" dirty="0" smtClean="0"/>
              <a:t> </a:t>
            </a:r>
            <a:r>
              <a:rPr lang="en-US" sz="3000" i="1" dirty="0" err="1" smtClean="0"/>
              <a:t>Thirouin</a:t>
            </a:r>
            <a:r>
              <a:rPr lang="en-US" sz="3000" i="1" dirty="0" smtClean="0"/>
              <a:t> </a:t>
            </a:r>
            <a:r>
              <a:rPr lang="en-US" sz="3000" b="1" i="1" dirty="0" smtClean="0"/>
              <a:t>summed up </a:t>
            </a:r>
            <a:r>
              <a:rPr lang="en-US" sz="3000" i="1" dirty="0" smtClean="0"/>
              <a:t>what was basically the feeling of the whole conference : "We love CSS, but it's frustrating". That it still has (without preprocessors) </a:t>
            </a:r>
            <a:r>
              <a:rPr lang="en-US" sz="3000" b="1" i="1" dirty="0" smtClean="0"/>
              <a:t>no variables, math, customization</a:t>
            </a:r>
            <a:r>
              <a:rPr lang="en-US" sz="3000" i="1" dirty="0" smtClean="0"/>
              <a:t>... which is why he is building </a:t>
            </a:r>
            <a:r>
              <a:rPr lang="en-US" sz="3000" b="1" i="1" dirty="0" err="1" smtClean="0"/>
              <a:t>cssnext</a:t>
            </a:r>
            <a:r>
              <a:rPr lang="en-US" sz="3000" i="1" dirty="0" smtClean="0"/>
              <a:t>, to get the next standardized features now.</a:t>
            </a:r>
            <a:endParaRPr lang="en-US" sz="3000" b="1" i="1" dirty="0" smtClean="0"/>
          </a:p>
        </p:txBody>
      </p:sp>
    </p:spTree>
    <p:extLst>
      <p:ext uri="{BB962C8B-B14F-4D97-AF65-F5344CB8AC3E}">
        <p14:creationId xmlns:p14="http://schemas.microsoft.com/office/powerpoint/2010/main" val="17917190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65219"/>
          </a:xfrm>
        </p:spPr>
        <p:txBody>
          <a:bodyPr>
            <a:normAutofit/>
          </a:bodyPr>
          <a:lstStyle/>
          <a:p>
            <a:r>
              <a:rPr lang="en-US" sz="3200" dirty="0" smtClean="0"/>
              <a:t>                                   http</a:t>
            </a:r>
            <a:r>
              <a:rPr lang="en-US" sz="3200" dirty="0"/>
              <a:t>://cssnext.github.io/</a:t>
            </a:r>
          </a:p>
        </p:txBody>
      </p:sp>
    </p:spTree>
    <p:extLst>
      <p:ext uri="{BB962C8B-B14F-4D97-AF65-F5344CB8AC3E}">
        <p14:creationId xmlns:p14="http://schemas.microsoft.com/office/powerpoint/2010/main" val="32985475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Functionality </a:t>
            </a:r>
            <a:br>
              <a:rPr lang="en-US" dirty="0" smtClean="0"/>
            </a:br>
            <a:r>
              <a:rPr lang="en-US" dirty="0" smtClean="0"/>
              <a:t>in CSS</a:t>
            </a:r>
            <a:endParaRPr lang="ru-RU" dirty="0"/>
          </a:p>
        </p:txBody>
      </p:sp>
      <p:sp>
        <p:nvSpPr>
          <p:cNvPr id="3" name="Subtitle 2"/>
          <p:cNvSpPr>
            <a:spLocks noGrp="1"/>
          </p:cNvSpPr>
          <p:nvPr>
            <p:ph type="subTitle" idx="1"/>
          </p:nvPr>
        </p:nvSpPr>
        <p:spPr/>
        <p:txBody>
          <a:bodyPr/>
          <a:lstStyle/>
          <a:p>
            <a:r>
              <a:rPr lang="en-US" dirty="0" smtClean="0"/>
              <a:t>2.2.2 - </a:t>
            </a:r>
            <a:r>
              <a:rPr lang="en-US" dirty="0" err="1" smtClean="0"/>
              <a:t>Gregor</a:t>
            </a:r>
            <a:r>
              <a:rPr lang="en-US" dirty="0" smtClean="0"/>
              <a:t> Adams</a:t>
            </a:r>
            <a:endParaRPr lang="ru-RU" dirty="0"/>
          </a:p>
        </p:txBody>
      </p:sp>
    </p:spTree>
    <p:extLst>
      <p:ext uri="{BB962C8B-B14F-4D97-AF65-F5344CB8AC3E}">
        <p14:creationId xmlns:p14="http://schemas.microsoft.com/office/powerpoint/2010/main" val="250840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65219"/>
          </a:xfrm>
        </p:spPr>
        <p:txBody>
          <a:bodyPr>
            <a:normAutofit/>
          </a:bodyPr>
          <a:lstStyle/>
          <a:p>
            <a:r>
              <a:rPr lang="en-US" sz="3000" dirty="0" smtClean="0"/>
              <a:t>Hugo </a:t>
            </a:r>
            <a:r>
              <a:rPr lang="en-US" sz="3000" dirty="0" err="1" smtClean="0"/>
              <a:t>Agbonon</a:t>
            </a:r>
            <a:r>
              <a:rPr lang="en-US" sz="3000" dirty="0" smtClean="0"/>
              <a:t>: </a:t>
            </a:r>
            <a:br>
              <a:rPr lang="en-US" sz="3000" dirty="0" smtClean="0"/>
            </a:br>
            <a:r>
              <a:rPr lang="en-US" sz="3000" dirty="0" smtClean="0"/>
              <a:t/>
            </a:r>
            <a:br>
              <a:rPr lang="en-US" sz="3000" dirty="0" smtClean="0"/>
            </a:br>
            <a:r>
              <a:rPr lang="en-US" sz="3000" i="1" dirty="0" err="1" smtClean="0"/>
              <a:t>Gregor</a:t>
            </a:r>
            <a:r>
              <a:rPr lang="en-US" sz="3000" i="1" dirty="0" smtClean="0"/>
              <a:t> Adams talked about functionalities in CSS to </a:t>
            </a:r>
            <a:r>
              <a:rPr lang="en-US" sz="3000" b="1" i="1" dirty="0" smtClean="0"/>
              <a:t>dynamically style elements </a:t>
            </a:r>
          </a:p>
        </p:txBody>
      </p:sp>
    </p:spTree>
    <p:extLst>
      <p:ext uri="{BB962C8B-B14F-4D97-AF65-F5344CB8AC3E}">
        <p14:creationId xmlns:p14="http://schemas.microsoft.com/office/powerpoint/2010/main" val="27858958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7286" y="1757129"/>
            <a:ext cx="4677428" cy="3343742"/>
          </a:xfrm>
          <a:prstGeom prst="rect">
            <a:avLst/>
          </a:prstGeom>
        </p:spPr>
      </p:pic>
    </p:spTree>
    <p:extLst>
      <p:ext uri="{BB962C8B-B14F-4D97-AF65-F5344CB8AC3E}">
        <p14:creationId xmlns:p14="http://schemas.microsoft.com/office/powerpoint/2010/main" val="33257409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9286" y="1628523"/>
            <a:ext cx="3953427" cy="3600953"/>
          </a:xfrm>
          <a:prstGeom prst="rect">
            <a:avLst/>
          </a:prstGeom>
        </p:spPr>
      </p:pic>
    </p:spTree>
    <p:extLst>
      <p:ext uri="{BB962C8B-B14F-4D97-AF65-F5344CB8AC3E}">
        <p14:creationId xmlns:p14="http://schemas.microsoft.com/office/powerpoint/2010/main" val="958663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008" y="66012"/>
            <a:ext cx="9736615" cy="6791988"/>
          </a:xfrm>
          <a:prstGeom prst="rect">
            <a:avLst/>
          </a:prstGeom>
        </p:spPr>
      </p:pic>
    </p:spTree>
    <p:extLst>
      <p:ext uri="{BB962C8B-B14F-4D97-AF65-F5344CB8AC3E}">
        <p14:creationId xmlns:p14="http://schemas.microsoft.com/office/powerpoint/2010/main" val="123979869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one-element rules</a:t>
            </a:r>
            <a:endParaRPr lang="ru-RU" dirty="0"/>
          </a:p>
        </p:txBody>
      </p:sp>
      <p:sp>
        <p:nvSpPr>
          <p:cNvPr id="3" name="Subtitle 2"/>
          <p:cNvSpPr>
            <a:spLocks noGrp="1"/>
          </p:cNvSpPr>
          <p:nvPr>
            <p:ph type="subTitle" idx="1"/>
          </p:nvPr>
        </p:nvSpPr>
        <p:spPr/>
        <p:txBody>
          <a:bodyPr/>
          <a:lstStyle/>
          <a:p>
            <a:r>
              <a:rPr lang="en-US" dirty="0" smtClean="0"/>
              <a:t>2.2.3 - Tim </a:t>
            </a:r>
            <a:r>
              <a:rPr lang="en-US" dirty="0" err="1" smtClean="0"/>
              <a:t>Pietrusk</a:t>
            </a:r>
            <a:endParaRPr lang="ru-RU" dirty="0"/>
          </a:p>
        </p:txBody>
      </p:sp>
    </p:spTree>
    <p:extLst>
      <p:ext uri="{BB962C8B-B14F-4D97-AF65-F5344CB8AC3E}">
        <p14:creationId xmlns:p14="http://schemas.microsoft.com/office/powerpoint/2010/main" val="82830142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7029"/>
            <a:ext cx="12192000" cy="5523942"/>
          </a:xfrm>
          <a:prstGeom prst="rect">
            <a:avLst/>
          </a:prstGeom>
        </p:spPr>
      </p:pic>
    </p:spTree>
    <p:extLst>
      <p:ext uri="{BB962C8B-B14F-4D97-AF65-F5344CB8AC3E}">
        <p14:creationId xmlns:p14="http://schemas.microsoft.com/office/powerpoint/2010/main" val="27461372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2075" y="980733"/>
            <a:ext cx="4467849" cy="4896533"/>
          </a:xfrm>
          <a:prstGeom prst="rect">
            <a:avLst/>
          </a:prstGeom>
        </p:spPr>
      </p:pic>
    </p:spTree>
    <p:extLst>
      <p:ext uri="{BB962C8B-B14F-4D97-AF65-F5344CB8AC3E}">
        <p14:creationId xmlns:p14="http://schemas.microsoft.com/office/powerpoint/2010/main" val="416237790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CSS Parallax</a:t>
            </a:r>
            <a:endParaRPr lang="ru-RU" dirty="0"/>
          </a:p>
        </p:txBody>
      </p:sp>
      <p:sp>
        <p:nvSpPr>
          <p:cNvPr id="3" name="Subtitle 2"/>
          <p:cNvSpPr>
            <a:spLocks noGrp="1"/>
          </p:cNvSpPr>
          <p:nvPr>
            <p:ph type="subTitle" idx="1"/>
          </p:nvPr>
        </p:nvSpPr>
        <p:spPr/>
        <p:txBody>
          <a:bodyPr/>
          <a:lstStyle/>
          <a:p>
            <a:r>
              <a:rPr lang="en-US" dirty="0" smtClean="0"/>
              <a:t>2.2.4 - Guido </a:t>
            </a:r>
            <a:r>
              <a:rPr lang="en-US" dirty="0" err="1" smtClean="0"/>
              <a:t>Bouman</a:t>
            </a:r>
            <a:endParaRPr lang="ru-RU" dirty="0"/>
          </a:p>
        </p:txBody>
      </p:sp>
    </p:spTree>
    <p:extLst>
      <p:ext uri="{BB962C8B-B14F-4D97-AF65-F5344CB8AC3E}">
        <p14:creationId xmlns:p14="http://schemas.microsoft.com/office/powerpoint/2010/main" val="126783015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65219"/>
          </a:xfrm>
        </p:spPr>
        <p:txBody>
          <a:bodyPr>
            <a:normAutofit/>
          </a:bodyPr>
          <a:lstStyle/>
          <a:p>
            <a:r>
              <a:rPr lang="en-US" sz="3000" dirty="0" smtClean="0"/>
              <a:t>Hugo </a:t>
            </a:r>
            <a:r>
              <a:rPr lang="en-US" sz="3000" dirty="0" err="1" smtClean="0"/>
              <a:t>Agbonon</a:t>
            </a:r>
            <a:r>
              <a:rPr lang="en-US" sz="3000" dirty="0" smtClean="0"/>
              <a:t>: </a:t>
            </a:r>
            <a:br>
              <a:rPr lang="en-US" sz="3000" dirty="0" smtClean="0"/>
            </a:br>
            <a:r>
              <a:rPr lang="en-US" sz="3000" dirty="0" smtClean="0"/>
              <a:t/>
            </a:r>
            <a:br>
              <a:rPr lang="en-US" sz="3000" dirty="0" smtClean="0"/>
            </a:br>
            <a:r>
              <a:rPr lang="en-US" sz="3000" i="1" dirty="0" smtClean="0"/>
              <a:t>Guido </a:t>
            </a:r>
            <a:r>
              <a:rPr lang="en-US" sz="3000" i="1" dirty="0" err="1" smtClean="0"/>
              <a:t>Boman</a:t>
            </a:r>
            <a:r>
              <a:rPr lang="en-US" sz="3000" i="1" dirty="0" smtClean="0"/>
              <a:t> talked about </a:t>
            </a:r>
            <a:r>
              <a:rPr lang="en-US" sz="3000" b="1" i="1" dirty="0" smtClean="0"/>
              <a:t>CSS parallax scrolling done right</a:t>
            </a:r>
            <a:r>
              <a:rPr lang="en-US" sz="3000" i="1" dirty="0" smtClean="0"/>
              <a:t>, and an implementation of it by </a:t>
            </a:r>
            <a:r>
              <a:rPr lang="en-US" sz="3000" b="1" i="1" dirty="0" smtClean="0"/>
              <a:t>Keith Clark full </a:t>
            </a:r>
            <a:r>
              <a:rPr lang="en-US" sz="3000" b="1" i="1" dirty="0" err="1" smtClean="0"/>
              <a:t>css</a:t>
            </a:r>
            <a:r>
              <a:rPr lang="en-US" sz="3000" b="1" i="1" dirty="0" smtClean="0"/>
              <a:t> </a:t>
            </a:r>
            <a:r>
              <a:rPr lang="en-US" sz="3000" i="1" dirty="0" smtClean="0"/>
              <a:t>implementation of </a:t>
            </a:r>
            <a:r>
              <a:rPr lang="en-US" sz="3000" b="1" i="1" dirty="0" smtClean="0"/>
              <a:t>parallax scrolling</a:t>
            </a:r>
            <a:r>
              <a:rPr lang="en-US" sz="3000" i="1" dirty="0" smtClean="0"/>
              <a:t>. </a:t>
            </a:r>
            <a:endParaRPr lang="en-US" sz="3000" b="1" i="1" dirty="0" smtClean="0"/>
          </a:p>
        </p:txBody>
      </p:sp>
    </p:spTree>
    <p:extLst>
      <p:ext uri="{BB962C8B-B14F-4D97-AF65-F5344CB8AC3E}">
        <p14:creationId xmlns:p14="http://schemas.microsoft.com/office/powerpoint/2010/main" val="135158296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8310" y="456785"/>
            <a:ext cx="7735380" cy="5944430"/>
          </a:xfrm>
          <a:prstGeom prst="rect">
            <a:avLst/>
          </a:prstGeom>
        </p:spPr>
      </p:pic>
    </p:spTree>
    <p:extLst>
      <p:ext uri="{BB962C8B-B14F-4D97-AF65-F5344CB8AC3E}">
        <p14:creationId xmlns:p14="http://schemas.microsoft.com/office/powerpoint/2010/main" val="17136065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65219"/>
          </a:xfrm>
        </p:spPr>
        <p:txBody>
          <a:bodyPr>
            <a:normAutofit/>
          </a:bodyPr>
          <a:lstStyle/>
          <a:p>
            <a:r>
              <a:rPr lang="ru-RU" sz="3200" smtClean="0"/>
              <a:t>    </a:t>
            </a:r>
            <a:r>
              <a:rPr lang="en-US" sz="3200" smtClean="0"/>
              <a:t>http</a:t>
            </a:r>
            <a:r>
              <a:rPr lang="en-US" sz="3200" dirty="0"/>
              <a:t>://keithclark.co.uk/articles/pure-css-parallax-websites/</a:t>
            </a:r>
          </a:p>
        </p:txBody>
      </p:sp>
    </p:spTree>
    <p:extLst>
      <p:ext uri="{BB962C8B-B14F-4D97-AF65-F5344CB8AC3E}">
        <p14:creationId xmlns:p14="http://schemas.microsoft.com/office/powerpoint/2010/main" val="265750641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In 25 years of Web, what did - you do for the promises of an accessible Web?</a:t>
            </a:r>
            <a:endParaRPr lang="ru-RU" dirty="0"/>
          </a:p>
        </p:txBody>
      </p:sp>
      <p:sp>
        <p:nvSpPr>
          <p:cNvPr id="3" name="Subtitle 2"/>
          <p:cNvSpPr>
            <a:spLocks noGrp="1"/>
          </p:cNvSpPr>
          <p:nvPr>
            <p:ph type="subTitle" idx="1"/>
          </p:nvPr>
        </p:nvSpPr>
        <p:spPr/>
        <p:txBody>
          <a:bodyPr/>
          <a:lstStyle/>
          <a:p>
            <a:r>
              <a:rPr lang="en-US" dirty="0" smtClean="0"/>
              <a:t>2.2.6 - Victor Brito</a:t>
            </a:r>
            <a:endParaRPr lang="ru-RU" dirty="0"/>
          </a:p>
        </p:txBody>
      </p:sp>
    </p:spTree>
    <p:extLst>
      <p:ext uri="{BB962C8B-B14F-4D97-AF65-F5344CB8AC3E}">
        <p14:creationId xmlns:p14="http://schemas.microsoft.com/office/powerpoint/2010/main" val="81789833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Web accessibility means that people with disabilities can use the Web</a:t>
            </a:r>
            <a:endParaRPr lang="ru-RU" dirty="0"/>
          </a:p>
        </p:txBody>
      </p:sp>
      <p:sp>
        <p:nvSpPr>
          <p:cNvPr id="3" name="Subtitle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2707142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7" y="23812"/>
            <a:ext cx="12125325" cy="6810375"/>
          </a:xfrm>
          <a:prstGeom prst="rect">
            <a:avLst/>
          </a:prstGeom>
        </p:spPr>
      </p:pic>
    </p:spTree>
    <p:extLst>
      <p:ext uri="{BB962C8B-B14F-4D97-AF65-F5344CB8AC3E}">
        <p14:creationId xmlns:p14="http://schemas.microsoft.com/office/powerpoint/2010/main" val="2732266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 y="28575"/>
            <a:ext cx="12163425" cy="68008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 y="47625"/>
            <a:ext cx="12077700" cy="6762750"/>
          </a:xfrm>
          <a:prstGeom prst="rect">
            <a:avLst/>
          </a:prstGeom>
        </p:spPr>
      </p:pic>
    </p:spTree>
    <p:extLst>
      <p:ext uri="{BB962C8B-B14F-4D97-AF65-F5344CB8AC3E}">
        <p14:creationId xmlns:p14="http://schemas.microsoft.com/office/powerpoint/2010/main" val="2734993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224</Words>
  <Application>Microsoft Office PowerPoint</Application>
  <PresentationFormat>Widescreen</PresentationFormat>
  <Paragraphs>54</Paragraphs>
  <Slides>78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78</vt:i4>
      </vt:variant>
    </vt:vector>
  </HeadingPairs>
  <TitlesOfParts>
    <vt:vector size="82" baseType="lpstr">
      <vt:lpstr>Arial</vt:lpstr>
      <vt:lpstr>Calibri</vt:lpstr>
      <vt:lpstr>Calibri Light</vt:lpstr>
      <vt:lpstr>Office Theme</vt:lpstr>
      <vt:lpstr>dotCSS</vt:lpstr>
      <vt:lpstr>8 Talks (18min) 5 Lightning Talks (5min)</vt:lpstr>
      <vt:lpstr>Talks</vt:lpstr>
      <vt:lpstr>20 years of CSS: maturity or senility </vt:lpstr>
      <vt:lpstr>Hugo Agbonon:  Daniel Glazman, co-chairman of the W3C CSS Working Group, gave a talk explaining CSS' various problems, and how hard it seems to be for it to move forward while trying to reach good compromises on browser vendors needs and priorities. For example, he mentionned the infamous difficulty to vertically center elements of CSS, and talked about how hard it was to even name properties.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Hugo Agbonon:  Kaelig Deloumeau-Prigent talked about his work at The Guardian to bridge the gap between developers and designers. Sass, and especially clearly named variables, allow better understanding for both developers and designers of how front-end elements are thought and standardized throughout the project. His idea was to put the design at the center of the project.</vt:lpstr>
      <vt:lpstr>Ten Principles for Effective Front-end Development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Keep Calm  And  Write Sass</vt:lpstr>
      <vt:lpstr>Hugo Agbonon:   Hugo Giraudel presented principles to work with Sass: KYSS - Keep Your Sass Simple(, Smart &amp; Straightforward), extending KISS Sass - it's not all bright an shiny Don't do everything in Sass Stick to http://cssguidelin.es, use scss-lint, px-to-rem, autoprefixer Clean unused code Test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CSS?  WTF!</vt:lpstr>
      <vt:lpstr>Hugo Agbonon:   Estelle Weyl talked about less-known things CSS can do, like counting with counter, then about selectors specificities  in her CSS? WTF! talk, which ended with notes about how to (not) use !important and how to override it with CSS animation quirks.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Making Twitter UI Infrastructure</vt:lpstr>
      <vt:lpstr>Hugo Agbonon:   Nicolas Gallagher talked about scalable CSS, and how, in a large company like Twitter, the whole UI has to be designed in order to avoid having developers stepping on each other's toes.</vt:lpstr>
      <vt:lpstr>PowerPoint Presentation</vt:lpstr>
      <vt:lpstr>PowerPoint Presentation</vt:lpstr>
      <vt:lpstr>?</vt:lpstr>
      <vt:lpstr>Hugo Agbonon:   Bert Bos, co-creator of CSS, talked about typography, giving clear examples of the challenges linked to it, which may or may not be fixed with CSS. For example, quotes are different in French, English, Dutch ; punctuation and style can be different (spaces before ! and ? in French, not English), so is it possible to markup in a consistent way text?</vt:lpstr>
      <vt:lpstr>Distributions</vt:lpstr>
      <vt:lpstr>Hugo Agbonon:   Ana Tudor (@thebabydino), the last speaker, showed a series of neat demos about distribution, creating fun shapes with CSS/Sass. Her neat demos are on Codepen.</vt:lpstr>
      <vt:lpstr>PowerPoint Presentation</vt:lpstr>
      <vt:lpstr>                           http://codepen.io/thebabydino/</vt:lpstr>
      <vt:lpstr>Lightning Talks</vt:lpstr>
      <vt:lpstr>Back to the CSS</vt:lpstr>
      <vt:lpstr>Hugo Agbonon:   Maxime Thirouin summed up what was basically the feeling of the whole conference : "We love CSS, but it's frustrating". That it still has (without preprocessors) no variables, math, customization... which is why he is building cssnext, to get the next standardized features now.</vt:lpstr>
      <vt:lpstr>                                   http://cssnext.github.io/</vt:lpstr>
      <vt:lpstr>Functionality  in CSS</vt:lpstr>
      <vt:lpstr>Hugo Agbonon:   Gregor Adams talked about functionalities in CSS to dynamically style elements </vt:lpstr>
      <vt:lpstr>PowerPoint Presentation</vt:lpstr>
      <vt:lpstr>PowerPoint Presentation</vt:lpstr>
      <vt:lpstr>one-element rules</vt:lpstr>
      <vt:lpstr>PowerPoint Presentation</vt:lpstr>
      <vt:lpstr>PowerPoint Presentation</vt:lpstr>
      <vt:lpstr>CSS Parallax</vt:lpstr>
      <vt:lpstr>Hugo Agbonon:   Guido Boman talked about CSS parallax scrolling done right, and an implementation of it by Keith Clark full css implementation of parallax scrolling. </vt:lpstr>
      <vt:lpstr>PowerPoint Presentation</vt:lpstr>
      <vt:lpstr>    http://keithclark.co.uk/articles/pure-css-parallax-websites/</vt:lpstr>
      <vt:lpstr>In 25 years of Web, what did - you do for the promises of an accessible Web?</vt:lpstr>
      <vt:lpstr>Web accessibility means that people with disabilities can use the Web</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dotCSS</dc:title>
  <dc:creator>diiceas</dc:creator>
  <cp:lastModifiedBy>diiceas</cp:lastModifiedBy>
  <cp:revision>12</cp:revision>
  <cp:lastPrinted>2014-11-27T15:49:13Z</cp:lastPrinted>
  <dcterms:created xsi:type="dcterms:W3CDTF">2014-11-27T14:09:56Z</dcterms:created>
  <dcterms:modified xsi:type="dcterms:W3CDTF">2014-11-27T15:50:46Z</dcterms:modified>
</cp:coreProperties>
</file>